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9"/>
  </p:notesMasterIdLst>
  <p:sldIdLst>
    <p:sldId id="257" r:id="rId2"/>
    <p:sldId id="309" r:id="rId3"/>
    <p:sldId id="308" r:id="rId4"/>
    <p:sldId id="258" r:id="rId5"/>
    <p:sldId id="259" r:id="rId6"/>
    <p:sldId id="260" r:id="rId7"/>
    <p:sldId id="261" r:id="rId8"/>
    <p:sldId id="262" r:id="rId9"/>
    <p:sldId id="263" r:id="rId10"/>
    <p:sldId id="264" r:id="rId11"/>
    <p:sldId id="265" r:id="rId12"/>
    <p:sldId id="266" r:id="rId13"/>
    <p:sldId id="293" r:id="rId14"/>
    <p:sldId id="294" r:id="rId15"/>
    <p:sldId id="295" r:id="rId16"/>
    <p:sldId id="267" r:id="rId17"/>
    <p:sldId id="268" r:id="rId18"/>
    <p:sldId id="269" r:id="rId19"/>
    <p:sldId id="270" r:id="rId20"/>
    <p:sldId id="271" r:id="rId21"/>
    <p:sldId id="272" r:id="rId22"/>
    <p:sldId id="273" r:id="rId23"/>
    <p:sldId id="296" r:id="rId24"/>
    <p:sldId id="297" r:id="rId25"/>
    <p:sldId id="275" r:id="rId26"/>
    <p:sldId id="276" r:id="rId27"/>
    <p:sldId id="277" r:id="rId28"/>
    <p:sldId id="278" r:id="rId29"/>
    <p:sldId id="279" r:id="rId30"/>
    <p:sldId id="280" r:id="rId31"/>
    <p:sldId id="282" r:id="rId32"/>
    <p:sldId id="283" r:id="rId33"/>
    <p:sldId id="284" r:id="rId34"/>
    <p:sldId id="285" r:id="rId35"/>
    <p:sldId id="299" r:id="rId36"/>
    <p:sldId id="300" r:id="rId37"/>
    <p:sldId id="301" r:id="rId38"/>
    <p:sldId id="302" r:id="rId39"/>
    <p:sldId id="305" r:id="rId40"/>
    <p:sldId id="303" r:id="rId41"/>
    <p:sldId id="306" r:id="rId42"/>
    <p:sldId id="286" r:id="rId43"/>
    <p:sldId id="287" r:id="rId44"/>
    <p:sldId id="288" r:id="rId45"/>
    <p:sldId id="289" r:id="rId46"/>
    <p:sldId id="310" r:id="rId47"/>
    <p:sldId id="298"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4" d="100"/>
          <a:sy n="84" d="100"/>
        </p:scale>
        <p:origin x="-1392" y="-67"/>
      </p:cViewPr>
      <p:guideLst>
        <p:guide orient="horz" pos="2160"/>
        <p:guide pos="2880"/>
      </p:guideLst>
    </p:cSldViewPr>
  </p:slideViewPr>
  <p:notesTextViewPr>
    <p:cViewPr>
      <p:scale>
        <a:sx n="1" d="1"/>
        <a:sy n="1" d="1"/>
      </p:scale>
      <p:origin x="0" y="0"/>
    </p:cViewPr>
  </p:notesTextViewPr>
  <p:sorterViewPr>
    <p:cViewPr>
      <p:scale>
        <a:sx n="160" d="100"/>
        <a:sy n="160" d="100"/>
      </p:scale>
      <p:origin x="0" y="2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27D584-D500-462A-9ACB-417282799EE9}" type="datetimeFigureOut">
              <a:rPr lang="en-US" smtClean="0"/>
              <a:t>2/2/2017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F894DD-1F19-49B9-8CE2-DA34B4416B4F}" type="slidenum">
              <a:rPr lang="en-US" smtClean="0"/>
              <a:t>‹#›</a:t>
            </a:fld>
            <a:endParaRPr lang="en-US"/>
          </a:p>
        </p:txBody>
      </p:sp>
    </p:spTree>
    <p:extLst>
      <p:ext uri="{BB962C8B-B14F-4D97-AF65-F5344CB8AC3E}">
        <p14:creationId xmlns:p14="http://schemas.microsoft.com/office/powerpoint/2010/main" val="1369391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a:t>
            </a:fld>
            <a:endParaRPr lang="en-US"/>
          </a:p>
        </p:txBody>
      </p:sp>
    </p:spTree>
    <p:extLst>
      <p:ext uri="{BB962C8B-B14F-4D97-AF65-F5344CB8AC3E}">
        <p14:creationId xmlns:p14="http://schemas.microsoft.com/office/powerpoint/2010/main" val="2423436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Each kit has 8 reactions.  Each 4C reagent cartridges </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19</a:t>
            </a:fld>
            <a:endParaRPr lang="en-US"/>
          </a:p>
        </p:txBody>
      </p:sp>
    </p:spTree>
    <p:extLst>
      <p:ext uri="{BB962C8B-B14F-4D97-AF65-F5344CB8AC3E}">
        <p14:creationId xmlns:p14="http://schemas.microsoft.com/office/powerpoint/2010/main" val="10867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Install</a:t>
            </a:r>
            <a:r>
              <a:rPr lang="en-US" baseline="0" dirty="0" smtClean="0"/>
              <a:t> both reagent cartridges</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20</a:t>
            </a:fld>
            <a:endParaRPr lang="en-US"/>
          </a:p>
        </p:txBody>
      </p:sp>
    </p:spTree>
    <p:extLst>
      <p:ext uri="{BB962C8B-B14F-4D97-AF65-F5344CB8AC3E}">
        <p14:creationId xmlns:p14="http://schemas.microsoft.com/office/powerpoint/2010/main" val="1949477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Add the tips and the empty</a:t>
            </a:r>
            <a:r>
              <a:rPr lang="en-US" baseline="0" dirty="0" smtClean="0"/>
              <a:t> tips rack in the back, add the plate and plate sealer in the middle.  Add the enrichment tubes and recovery tubes	</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21</a:t>
            </a:fld>
            <a:endParaRPr lang="en-US"/>
          </a:p>
        </p:txBody>
      </p:sp>
    </p:spTree>
    <p:extLst>
      <p:ext uri="{BB962C8B-B14F-4D97-AF65-F5344CB8AC3E}">
        <p14:creationId xmlns:p14="http://schemas.microsoft.com/office/powerpoint/2010/main" val="2177815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Load both chips</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22</a:t>
            </a:fld>
            <a:endParaRPr lang="en-US"/>
          </a:p>
        </p:txBody>
      </p:sp>
    </p:spTree>
    <p:extLst>
      <p:ext uri="{BB962C8B-B14F-4D97-AF65-F5344CB8AC3E}">
        <p14:creationId xmlns:p14="http://schemas.microsoft.com/office/powerpoint/2010/main" val="748293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pPr marL="238818" indent="-238818" defTabSz="955274" eaLnBrk="0" fontAlgn="base" hangingPunct="0">
              <a:spcBef>
                <a:spcPct val="30000"/>
              </a:spcBef>
              <a:spcAft>
                <a:spcPct val="0"/>
              </a:spcAft>
              <a:buFontTx/>
              <a:buAutoNum type="arabicParenR"/>
              <a:defRPr/>
            </a:pPr>
            <a:r>
              <a:rPr lang="en-US" sz="1100" u="sng" dirty="0">
                <a:solidFill>
                  <a:schemeClr val="bg1"/>
                </a:solidFill>
                <a:latin typeface="Arial" pitchFamily="34" charset="0"/>
                <a:cs typeface="Arial" pitchFamily="34" charset="0"/>
              </a:rPr>
              <a:t>Emulsion PCR:</a:t>
            </a:r>
            <a:r>
              <a:rPr lang="en-US" sz="1100" dirty="0">
                <a:solidFill>
                  <a:schemeClr val="bg1"/>
                </a:solidFill>
                <a:latin typeface="Arial" pitchFamily="34" charset="0"/>
                <a:cs typeface="Arial" pitchFamily="34" charset="0"/>
              </a:rPr>
              <a:t> Oil and Amp reaction are mixed to generate microscopic reaction vesicles.</a:t>
            </a:r>
          </a:p>
          <a:p>
            <a:r>
              <a:rPr lang="en-US" sz="1100" dirty="0">
                <a:solidFill>
                  <a:schemeClr val="bg1"/>
                </a:solidFill>
                <a:latin typeface="Arial" pitchFamily="34" charset="0"/>
                <a:cs typeface="Arial" pitchFamily="34" charset="0"/>
              </a:rPr>
              <a:t>2)  </a:t>
            </a:r>
            <a:r>
              <a:rPr lang="en-US" sz="1100" u="sng" dirty="0">
                <a:solidFill>
                  <a:schemeClr val="bg1"/>
                </a:solidFill>
                <a:latin typeface="Arial" pitchFamily="34" charset="0"/>
                <a:cs typeface="Arial" pitchFamily="34" charset="0"/>
              </a:rPr>
              <a:t>Amplification:</a:t>
            </a:r>
          </a:p>
          <a:p>
            <a:r>
              <a:rPr lang="en-US" sz="1100" dirty="0">
                <a:solidFill>
                  <a:schemeClr val="bg1"/>
                </a:solidFill>
                <a:latin typeface="Arial" pitchFamily="34" charset="0"/>
                <a:cs typeface="Arial" pitchFamily="34" charset="0"/>
              </a:rPr>
              <a:t>Vesicles enter amplification plate, and undergoes PCR</a:t>
            </a:r>
          </a:p>
          <a:p>
            <a:pPr marL="238818" indent="-238818">
              <a:buAutoNum type="arabicParenR" startAt="3"/>
            </a:pPr>
            <a:r>
              <a:rPr lang="en-US" sz="1100" u="sng" dirty="0">
                <a:solidFill>
                  <a:schemeClr val="bg1"/>
                </a:solidFill>
                <a:latin typeface="Arial" pitchFamily="34" charset="0"/>
                <a:cs typeface="Arial" pitchFamily="34" charset="0"/>
              </a:rPr>
              <a:t>Breaking: </a:t>
            </a:r>
            <a:r>
              <a:rPr lang="en-US" sz="1100" dirty="0">
                <a:solidFill>
                  <a:schemeClr val="bg1"/>
                </a:solidFill>
                <a:latin typeface="Arial" pitchFamily="34" charset="0"/>
                <a:cs typeface="Arial" pitchFamily="34" charset="0"/>
              </a:rPr>
              <a:t>Vesicles from amp plate are transferred into centrifuges, where they are injected into breaking centrifuges for purification. ISPs are recovered through centripetal force</a:t>
            </a:r>
          </a:p>
          <a:p>
            <a:r>
              <a:rPr lang="en-US" sz="1100" dirty="0">
                <a:solidFill>
                  <a:schemeClr val="bg1"/>
                </a:solidFill>
                <a:latin typeface="Arial" pitchFamily="34" charset="0"/>
                <a:cs typeface="Arial" pitchFamily="34" charset="0"/>
              </a:rPr>
              <a:t>4) </a:t>
            </a:r>
            <a:r>
              <a:rPr lang="en-US" sz="1100" u="sng" dirty="0">
                <a:solidFill>
                  <a:schemeClr val="bg1"/>
                </a:solidFill>
                <a:latin typeface="Arial" pitchFamily="34" charset="0"/>
                <a:cs typeface="Arial" pitchFamily="34" charset="0"/>
              </a:rPr>
              <a:t>Enrichment:</a:t>
            </a:r>
          </a:p>
          <a:p>
            <a:r>
              <a:rPr lang="en-US" sz="1100" dirty="0" err="1">
                <a:solidFill>
                  <a:schemeClr val="bg1"/>
                </a:solidFill>
                <a:latin typeface="Arial" pitchFamily="34" charset="0"/>
                <a:cs typeface="Arial" pitchFamily="34" charset="0"/>
              </a:rPr>
              <a:t>Biotinylated</a:t>
            </a:r>
            <a:r>
              <a:rPr lang="en-US" sz="1100" dirty="0">
                <a:solidFill>
                  <a:schemeClr val="bg1"/>
                </a:solidFill>
                <a:latin typeface="Arial" pitchFamily="34" charset="0"/>
                <a:cs typeface="Arial" pitchFamily="34" charset="0"/>
              </a:rPr>
              <a:t> ISPs are enriched using separation with magnetic streptavidin beads. </a:t>
            </a:r>
          </a:p>
          <a:p>
            <a:pPr defTabSz="955274" eaLnBrk="0" fontAlgn="base" hangingPunct="0">
              <a:spcBef>
                <a:spcPct val="30000"/>
              </a:spcBef>
              <a:spcAft>
                <a:spcPct val="0"/>
              </a:spcAft>
              <a:defRPr/>
            </a:pPr>
            <a:r>
              <a:rPr lang="en-US" sz="1100" dirty="0">
                <a:solidFill>
                  <a:schemeClr val="bg1"/>
                </a:solidFill>
                <a:latin typeface="Arial" pitchFamily="34" charset="0"/>
                <a:cs typeface="Arial" pitchFamily="34" charset="0"/>
              </a:rPr>
              <a:t>5) </a:t>
            </a:r>
            <a:r>
              <a:rPr lang="en-US" sz="1100" u="sng" dirty="0">
                <a:solidFill>
                  <a:schemeClr val="bg1"/>
                </a:solidFill>
                <a:latin typeface="Arial" pitchFamily="34" charset="0"/>
                <a:cs typeface="Arial" pitchFamily="34" charset="0"/>
              </a:rPr>
              <a:t>Sequencing </a:t>
            </a:r>
            <a:r>
              <a:rPr lang="en-US" sz="1100" u="sng" dirty="0" err="1">
                <a:solidFill>
                  <a:schemeClr val="bg1"/>
                </a:solidFill>
                <a:latin typeface="Arial" pitchFamily="34" charset="0"/>
                <a:cs typeface="Arial" pitchFamily="34" charset="0"/>
              </a:rPr>
              <a:t>biochem</a:t>
            </a:r>
            <a:r>
              <a:rPr lang="en-US" sz="1100" u="sng" dirty="0">
                <a:solidFill>
                  <a:schemeClr val="bg1"/>
                </a:solidFill>
                <a:latin typeface="Arial" pitchFamily="34" charset="0"/>
                <a:cs typeface="Arial" pitchFamily="34" charset="0"/>
              </a:rPr>
              <a:t>:</a:t>
            </a:r>
            <a:r>
              <a:rPr lang="en-US" sz="1100" dirty="0">
                <a:solidFill>
                  <a:schemeClr val="bg1"/>
                </a:solidFill>
                <a:latin typeface="Arial" pitchFamily="34" charset="0"/>
                <a:cs typeface="Arial" pitchFamily="34" charset="0"/>
              </a:rPr>
              <a:t> sequencing primer is annealed to DNA on ISPs and polymerase is added</a:t>
            </a:r>
          </a:p>
          <a:p>
            <a:pPr defTabSz="955274" eaLnBrk="0" fontAlgn="base" hangingPunct="0">
              <a:spcBef>
                <a:spcPct val="30000"/>
              </a:spcBef>
              <a:spcAft>
                <a:spcPct val="0"/>
              </a:spcAft>
              <a:defRPr/>
            </a:pPr>
            <a:r>
              <a:rPr lang="en-US" sz="1100" dirty="0">
                <a:solidFill>
                  <a:schemeClr val="bg1"/>
                </a:solidFill>
                <a:latin typeface="Arial" pitchFamily="34" charset="0"/>
                <a:cs typeface="Arial" pitchFamily="34" charset="0"/>
              </a:rPr>
              <a:t>4) </a:t>
            </a:r>
            <a:r>
              <a:rPr lang="en-US" sz="1100" u="sng" dirty="0">
                <a:solidFill>
                  <a:schemeClr val="bg1"/>
                </a:solidFill>
                <a:latin typeface="Arial" pitchFamily="34" charset="0"/>
                <a:cs typeface="Arial" pitchFamily="34" charset="0"/>
              </a:rPr>
              <a:t>Chip Loading: </a:t>
            </a:r>
            <a:r>
              <a:rPr lang="en-US" sz="1100" dirty="0">
                <a:solidFill>
                  <a:schemeClr val="bg1"/>
                </a:solidFill>
                <a:latin typeface="Arial" pitchFamily="34" charset="0"/>
                <a:cs typeface="Arial" pitchFamily="34" charset="0"/>
              </a:rPr>
              <a:t>Chips are loaded for PGM sequencing run</a:t>
            </a:r>
          </a:p>
          <a:p>
            <a:pPr defTabSz="955274" eaLnBrk="0" fontAlgn="base" hangingPunct="0">
              <a:spcBef>
                <a:spcPct val="30000"/>
              </a:spcBef>
              <a:spcAft>
                <a:spcPct val="0"/>
              </a:spcAft>
              <a:defRPr/>
            </a:pPr>
            <a:endParaRPr lang="en-US" sz="1300" b="1" dirty="0">
              <a:solidFill>
                <a:schemeClr val="bg1"/>
              </a:solidFill>
              <a:latin typeface="Arial" pitchFamily="34" charset="0"/>
              <a:cs typeface="Arial" pitchFamily="34" charset="0"/>
            </a:endParaRPr>
          </a:p>
          <a:p>
            <a:endParaRPr lang="en-US" sz="1300" b="1" dirty="0">
              <a:solidFill>
                <a:schemeClr val="bg1"/>
              </a:solidFill>
              <a:latin typeface="Arial" pitchFamily="34" charset="0"/>
              <a:cs typeface="Arial" pitchFamily="34" charset="0"/>
            </a:endParaRPr>
          </a:p>
          <a:p>
            <a:pPr marL="238818" indent="-238818">
              <a:buAutoNum type="arabicParenR" startAt="3"/>
            </a:pPr>
            <a:endParaRPr lang="en-US" sz="1300" b="1" dirty="0">
              <a:solidFill>
                <a:schemeClr val="bg1"/>
              </a:solidFill>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27</a:t>
            </a:fld>
            <a:endParaRPr lang="en-US"/>
          </a:p>
        </p:txBody>
      </p:sp>
    </p:spTree>
    <p:extLst>
      <p:ext uri="{BB962C8B-B14F-4D97-AF65-F5344CB8AC3E}">
        <p14:creationId xmlns:p14="http://schemas.microsoft.com/office/powerpoint/2010/main" val="2814125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pPr marL="238818" indent="-238818" defTabSz="955274" eaLnBrk="0" fontAlgn="base" hangingPunct="0">
              <a:spcBef>
                <a:spcPct val="30000"/>
              </a:spcBef>
              <a:spcAft>
                <a:spcPct val="0"/>
              </a:spcAft>
              <a:buFontTx/>
              <a:buAutoNum type="arabicParenR"/>
              <a:defRPr/>
            </a:pPr>
            <a:r>
              <a:rPr lang="en-US" sz="1100" u="sng" dirty="0">
                <a:solidFill>
                  <a:schemeClr val="bg1"/>
                </a:solidFill>
                <a:latin typeface="Arial" pitchFamily="34" charset="0"/>
                <a:cs typeface="Arial" pitchFamily="34" charset="0"/>
              </a:rPr>
              <a:t>Emulsion PCR:</a:t>
            </a:r>
            <a:r>
              <a:rPr lang="en-US" sz="1100" dirty="0">
                <a:solidFill>
                  <a:schemeClr val="bg1"/>
                </a:solidFill>
                <a:latin typeface="Arial" pitchFamily="34" charset="0"/>
                <a:cs typeface="Arial" pitchFamily="34" charset="0"/>
              </a:rPr>
              <a:t> Oil and Amp reaction are mixed to generate microscopic reaction vesicles.</a:t>
            </a:r>
          </a:p>
          <a:p>
            <a:r>
              <a:rPr lang="en-US" sz="1100" dirty="0">
                <a:solidFill>
                  <a:schemeClr val="bg1"/>
                </a:solidFill>
                <a:latin typeface="Arial" pitchFamily="34" charset="0"/>
                <a:cs typeface="Arial" pitchFamily="34" charset="0"/>
              </a:rPr>
              <a:t>2)  </a:t>
            </a:r>
            <a:r>
              <a:rPr lang="en-US" sz="1100" u="sng" dirty="0">
                <a:solidFill>
                  <a:schemeClr val="bg1"/>
                </a:solidFill>
                <a:latin typeface="Arial" pitchFamily="34" charset="0"/>
                <a:cs typeface="Arial" pitchFamily="34" charset="0"/>
              </a:rPr>
              <a:t>Amplification:</a:t>
            </a:r>
          </a:p>
          <a:p>
            <a:r>
              <a:rPr lang="en-US" sz="1100" dirty="0">
                <a:solidFill>
                  <a:schemeClr val="bg1"/>
                </a:solidFill>
                <a:latin typeface="Arial" pitchFamily="34" charset="0"/>
                <a:cs typeface="Arial" pitchFamily="34" charset="0"/>
              </a:rPr>
              <a:t>Vesicles enter amplification plate, and undergoes PCR</a:t>
            </a:r>
          </a:p>
          <a:p>
            <a:pPr marL="238818" indent="-238818">
              <a:buAutoNum type="arabicParenR" startAt="3"/>
            </a:pPr>
            <a:r>
              <a:rPr lang="en-US" sz="1100" u="sng" dirty="0">
                <a:solidFill>
                  <a:schemeClr val="bg1"/>
                </a:solidFill>
                <a:latin typeface="Arial" pitchFamily="34" charset="0"/>
                <a:cs typeface="Arial" pitchFamily="34" charset="0"/>
              </a:rPr>
              <a:t>Breaking: </a:t>
            </a:r>
            <a:r>
              <a:rPr lang="en-US" sz="1100" dirty="0">
                <a:solidFill>
                  <a:schemeClr val="bg1"/>
                </a:solidFill>
                <a:latin typeface="Arial" pitchFamily="34" charset="0"/>
                <a:cs typeface="Arial" pitchFamily="34" charset="0"/>
              </a:rPr>
              <a:t>Vesicles from amp plate are transferred into centrifuges, where they are injected into breaking centrifuges for purification. ISPs are recovered through centripetal force</a:t>
            </a:r>
          </a:p>
          <a:p>
            <a:r>
              <a:rPr lang="en-US" sz="1100" dirty="0">
                <a:solidFill>
                  <a:schemeClr val="bg1"/>
                </a:solidFill>
                <a:latin typeface="Arial" pitchFamily="34" charset="0"/>
                <a:cs typeface="Arial" pitchFamily="34" charset="0"/>
              </a:rPr>
              <a:t>4) </a:t>
            </a:r>
            <a:r>
              <a:rPr lang="en-US" sz="1100" u="sng" dirty="0">
                <a:solidFill>
                  <a:schemeClr val="bg1"/>
                </a:solidFill>
                <a:latin typeface="Arial" pitchFamily="34" charset="0"/>
                <a:cs typeface="Arial" pitchFamily="34" charset="0"/>
              </a:rPr>
              <a:t>Enrichment:</a:t>
            </a:r>
          </a:p>
          <a:p>
            <a:r>
              <a:rPr lang="en-US" sz="1100" dirty="0" err="1">
                <a:solidFill>
                  <a:schemeClr val="bg1"/>
                </a:solidFill>
                <a:latin typeface="Arial" pitchFamily="34" charset="0"/>
                <a:cs typeface="Arial" pitchFamily="34" charset="0"/>
              </a:rPr>
              <a:t>Biotinylated</a:t>
            </a:r>
            <a:r>
              <a:rPr lang="en-US" sz="1100" dirty="0">
                <a:solidFill>
                  <a:schemeClr val="bg1"/>
                </a:solidFill>
                <a:latin typeface="Arial" pitchFamily="34" charset="0"/>
                <a:cs typeface="Arial" pitchFamily="34" charset="0"/>
              </a:rPr>
              <a:t> ISPs are enriched using separation with magnetic streptavidin beads. </a:t>
            </a:r>
          </a:p>
          <a:p>
            <a:pPr defTabSz="955274" eaLnBrk="0" fontAlgn="base" hangingPunct="0">
              <a:spcBef>
                <a:spcPct val="30000"/>
              </a:spcBef>
              <a:spcAft>
                <a:spcPct val="0"/>
              </a:spcAft>
              <a:defRPr/>
            </a:pPr>
            <a:r>
              <a:rPr lang="en-US" sz="1100" dirty="0">
                <a:solidFill>
                  <a:schemeClr val="bg1"/>
                </a:solidFill>
                <a:latin typeface="Arial" pitchFamily="34" charset="0"/>
                <a:cs typeface="Arial" pitchFamily="34" charset="0"/>
              </a:rPr>
              <a:t>5) </a:t>
            </a:r>
            <a:r>
              <a:rPr lang="en-US" sz="1100" u="sng" dirty="0">
                <a:solidFill>
                  <a:schemeClr val="bg1"/>
                </a:solidFill>
                <a:latin typeface="Arial" pitchFamily="34" charset="0"/>
                <a:cs typeface="Arial" pitchFamily="34" charset="0"/>
              </a:rPr>
              <a:t>Sequencing </a:t>
            </a:r>
            <a:r>
              <a:rPr lang="en-US" sz="1100" u="sng" dirty="0" err="1">
                <a:solidFill>
                  <a:schemeClr val="bg1"/>
                </a:solidFill>
                <a:latin typeface="Arial" pitchFamily="34" charset="0"/>
                <a:cs typeface="Arial" pitchFamily="34" charset="0"/>
              </a:rPr>
              <a:t>biochem</a:t>
            </a:r>
            <a:r>
              <a:rPr lang="en-US" sz="1100" u="sng" dirty="0">
                <a:solidFill>
                  <a:schemeClr val="bg1"/>
                </a:solidFill>
                <a:latin typeface="Arial" pitchFamily="34" charset="0"/>
                <a:cs typeface="Arial" pitchFamily="34" charset="0"/>
              </a:rPr>
              <a:t>:</a:t>
            </a:r>
            <a:r>
              <a:rPr lang="en-US" sz="1100" dirty="0">
                <a:solidFill>
                  <a:schemeClr val="bg1"/>
                </a:solidFill>
                <a:latin typeface="Arial" pitchFamily="34" charset="0"/>
                <a:cs typeface="Arial" pitchFamily="34" charset="0"/>
              </a:rPr>
              <a:t> sequencing primer is annealed to DNA on ISPs and polymerase is added</a:t>
            </a:r>
          </a:p>
          <a:p>
            <a:pPr defTabSz="955274" eaLnBrk="0" fontAlgn="base" hangingPunct="0">
              <a:spcBef>
                <a:spcPct val="30000"/>
              </a:spcBef>
              <a:spcAft>
                <a:spcPct val="0"/>
              </a:spcAft>
              <a:defRPr/>
            </a:pPr>
            <a:r>
              <a:rPr lang="en-US" sz="1100" dirty="0">
                <a:solidFill>
                  <a:schemeClr val="bg1"/>
                </a:solidFill>
                <a:latin typeface="Arial" pitchFamily="34" charset="0"/>
                <a:cs typeface="Arial" pitchFamily="34" charset="0"/>
              </a:rPr>
              <a:t>4) </a:t>
            </a:r>
            <a:r>
              <a:rPr lang="en-US" sz="1100" u="sng" dirty="0">
                <a:solidFill>
                  <a:schemeClr val="bg1"/>
                </a:solidFill>
                <a:latin typeface="Arial" pitchFamily="34" charset="0"/>
                <a:cs typeface="Arial" pitchFamily="34" charset="0"/>
              </a:rPr>
              <a:t>Chip Loading: </a:t>
            </a:r>
            <a:r>
              <a:rPr lang="en-US" sz="1100" dirty="0">
                <a:solidFill>
                  <a:schemeClr val="bg1"/>
                </a:solidFill>
                <a:latin typeface="Arial" pitchFamily="34" charset="0"/>
                <a:cs typeface="Arial" pitchFamily="34" charset="0"/>
              </a:rPr>
              <a:t>Chips are loaded for PGM sequencing run</a:t>
            </a:r>
          </a:p>
          <a:p>
            <a:pPr defTabSz="955274" eaLnBrk="0" fontAlgn="base" hangingPunct="0">
              <a:spcBef>
                <a:spcPct val="30000"/>
              </a:spcBef>
              <a:spcAft>
                <a:spcPct val="0"/>
              </a:spcAft>
              <a:defRPr/>
            </a:pPr>
            <a:endParaRPr lang="en-US" sz="1300" b="1" dirty="0">
              <a:solidFill>
                <a:schemeClr val="bg1"/>
              </a:solidFill>
              <a:latin typeface="Arial" pitchFamily="34" charset="0"/>
              <a:cs typeface="Arial" pitchFamily="34" charset="0"/>
            </a:endParaRPr>
          </a:p>
          <a:p>
            <a:endParaRPr lang="en-US" sz="1300" b="1" dirty="0">
              <a:solidFill>
                <a:schemeClr val="bg1"/>
              </a:solidFill>
              <a:latin typeface="Arial" pitchFamily="34" charset="0"/>
              <a:cs typeface="Arial" pitchFamily="34" charset="0"/>
            </a:endParaRPr>
          </a:p>
          <a:p>
            <a:pPr marL="238818" indent="-238818">
              <a:buAutoNum type="arabicParenR" startAt="3"/>
            </a:pPr>
            <a:endParaRPr lang="en-US" sz="1300" b="1" dirty="0">
              <a:solidFill>
                <a:schemeClr val="bg1"/>
              </a:solidFill>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28</a:t>
            </a:fld>
            <a:endParaRPr lang="en-US"/>
          </a:p>
        </p:txBody>
      </p:sp>
    </p:spTree>
    <p:extLst>
      <p:ext uri="{BB962C8B-B14F-4D97-AF65-F5344CB8AC3E}">
        <p14:creationId xmlns:p14="http://schemas.microsoft.com/office/powerpoint/2010/main" val="2814125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sz="1300" dirty="0">
                <a:latin typeface="Arial" pitchFamily="34" charset="0"/>
                <a:cs typeface="Arial" pitchFamily="34" charset="0"/>
              </a:rPr>
              <a:t>Workflow Summary</a:t>
            </a:r>
          </a:p>
          <a:p>
            <a:r>
              <a:rPr lang="en-US" sz="1300" dirty="0">
                <a:latin typeface="Arial" pitchFamily="34" charset="0"/>
                <a:cs typeface="Arial" pitchFamily="34" charset="0"/>
              </a:rPr>
              <a:t>Breaking is carried out in the white breaking centrifuge tubes for each sample.</a:t>
            </a:r>
          </a:p>
          <a:p>
            <a:pPr defTabSz="955274" eaLnBrk="0" fontAlgn="base" hangingPunct="0">
              <a:spcBef>
                <a:spcPct val="30000"/>
              </a:spcBef>
              <a:spcAft>
                <a:spcPct val="0"/>
              </a:spcAft>
              <a:defRPr/>
            </a:pPr>
            <a:r>
              <a:rPr lang="en-US" sz="1300" dirty="0">
                <a:latin typeface="Arial" pitchFamily="34" charset="0"/>
                <a:cs typeface="Arial" pitchFamily="34" charset="0"/>
              </a:rPr>
              <a:t>1</a:t>
            </a:r>
            <a:r>
              <a:rPr lang="en-US" sz="1300" dirty="0">
                <a:solidFill>
                  <a:schemeClr val="tx2"/>
                </a:solidFill>
                <a:latin typeface="Arial" pitchFamily="34" charset="0"/>
                <a:cs typeface="Arial" pitchFamily="34" charset="0"/>
              </a:rPr>
              <a:t>: Partial fill with Recovery Solution</a:t>
            </a:r>
          </a:p>
          <a:p>
            <a:pPr defTabSz="955274" eaLnBrk="0" fontAlgn="base" hangingPunct="0">
              <a:spcBef>
                <a:spcPct val="30000"/>
              </a:spcBef>
              <a:spcAft>
                <a:spcPct val="0"/>
              </a:spcAft>
              <a:defRPr/>
            </a:pPr>
            <a:r>
              <a:rPr lang="en-US" sz="1300" dirty="0">
                <a:solidFill>
                  <a:schemeClr val="tx2"/>
                </a:solidFill>
                <a:latin typeface="Arial" pitchFamily="34" charset="0"/>
                <a:cs typeface="Arial" pitchFamily="34" charset="0"/>
              </a:rPr>
              <a:t>2: Emulsion layered on top</a:t>
            </a:r>
          </a:p>
          <a:p>
            <a:r>
              <a:rPr lang="en-US" sz="1300" dirty="0">
                <a:solidFill>
                  <a:schemeClr val="tx2"/>
                </a:solidFill>
                <a:latin typeface="Arial" pitchFamily="34" charset="0"/>
                <a:cs typeface="Arial" pitchFamily="34" charset="0"/>
              </a:rPr>
              <a:t>3. Centrifugation forces </a:t>
            </a:r>
            <a:r>
              <a:rPr lang="en-US" sz="1300" dirty="0" err="1">
                <a:solidFill>
                  <a:schemeClr val="tx2"/>
                </a:solidFill>
                <a:latin typeface="Arial" pitchFamily="34" charset="0"/>
                <a:cs typeface="Arial" pitchFamily="34" charset="0"/>
              </a:rPr>
              <a:t>vescicles</a:t>
            </a:r>
            <a:r>
              <a:rPr lang="en-US" sz="1300" dirty="0">
                <a:solidFill>
                  <a:schemeClr val="tx2"/>
                </a:solidFill>
                <a:latin typeface="Arial" pitchFamily="34" charset="0"/>
                <a:cs typeface="Arial" pitchFamily="34" charset="0"/>
              </a:rPr>
              <a:t> downward, release/pellet ISPs</a:t>
            </a:r>
          </a:p>
          <a:p>
            <a:pPr marL="238818" indent="-238818" defTabSz="955274" eaLnBrk="0" fontAlgn="base" hangingPunct="0">
              <a:spcBef>
                <a:spcPct val="30000"/>
              </a:spcBef>
              <a:spcAft>
                <a:spcPct val="0"/>
              </a:spcAft>
              <a:buFontTx/>
              <a:buAutoNum type="arabicPeriod" startAt="4"/>
              <a:defRPr/>
            </a:pPr>
            <a:r>
              <a:rPr lang="en-US" sz="1300" dirty="0">
                <a:solidFill>
                  <a:schemeClr val="tx2"/>
                </a:solidFill>
                <a:latin typeface="Arial" pitchFamily="34" charset="0"/>
                <a:cs typeface="Arial" pitchFamily="34" charset="0"/>
              </a:rPr>
              <a:t>Remove Oil + </a:t>
            </a:r>
            <a:r>
              <a:rPr lang="en-US" sz="1300" dirty="0" err="1">
                <a:solidFill>
                  <a:schemeClr val="tx2"/>
                </a:solidFill>
                <a:latin typeface="Arial" pitchFamily="34" charset="0"/>
                <a:cs typeface="Arial" pitchFamily="34" charset="0"/>
              </a:rPr>
              <a:t>Aq</a:t>
            </a:r>
            <a:r>
              <a:rPr lang="en-US" sz="1300" dirty="0">
                <a:solidFill>
                  <a:schemeClr val="tx2"/>
                </a:solidFill>
                <a:latin typeface="Arial" pitchFamily="34" charset="0"/>
                <a:cs typeface="Arial" pitchFamily="34" charset="0"/>
              </a:rPr>
              <a:t>; leave pellet</a:t>
            </a:r>
          </a:p>
          <a:p>
            <a:r>
              <a:rPr lang="en-US" sz="1300" dirty="0">
                <a:solidFill>
                  <a:schemeClr val="bg1"/>
                </a:solidFill>
                <a:latin typeface="Arial" pitchFamily="34" charset="0"/>
                <a:cs typeface="Arial" pitchFamily="34" charset="0"/>
              </a:rPr>
              <a:t>5. Add </a:t>
            </a:r>
            <a:r>
              <a:rPr lang="en-US" sz="1300" dirty="0">
                <a:solidFill>
                  <a:schemeClr val="tx2"/>
                </a:solidFill>
                <a:latin typeface="Arial" pitchFamily="34" charset="0"/>
                <a:cs typeface="Arial" pitchFamily="34" charset="0"/>
              </a:rPr>
              <a:t>Recovery </a:t>
            </a:r>
            <a:r>
              <a:rPr lang="en-US" sz="1300" dirty="0" err="1">
                <a:solidFill>
                  <a:schemeClr val="tx2"/>
                </a:solidFill>
                <a:latin typeface="Arial" pitchFamily="34" charset="0"/>
                <a:cs typeface="Arial" pitchFamily="34" charset="0"/>
              </a:rPr>
              <a:t>Solutio</a:t>
            </a:r>
            <a:r>
              <a:rPr lang="en-US" sz="1300" dirty="0">
                <a:solidFill>
                  <a:schemeClr val="bg1"/>
                </a:solidFill>
                <a:latin typeface="Arial" pitchFamily="34" charset="0"/>
                <a:cs typeface="Arial" pitchFamily="34" charset="0"/>
              </a:rPr>
              <a:t> to Step1 vol.</a:t>
            </a:r>
          </a:p>
          <a:p>
            <a:r>
              <a:rPr lang="en-US" sz="1300" dirty="0">
                <a:solidFill>
                  <a:schemeClr val="bg1"/>
                </a:solidFill>
                <a:latin typeface="Arial" pitchFamily="34" charset="0"/>
                <a:cs typeface="Arial" pitchFamily="34" charset="0"/>
              </a:rPr>
              <a:t>Repeat Steps 2 through 4</a:t>
            </a:r>
          </a:p>
          <a:p>
            <a:pPr marL="238818" indent="-238818" defTabSz="955274" eaLnBrk="0" fontAlgn="base" hangingPunct="0">
              <a:spcBef>
                <a:spcPct val="30000"/>
              </a:spcBef>
              <a:spcAft>
                <a:spcPct val="0"/>
              </a:spcAft>
              <a:buFontTx/>
              <a:buAutoNum type="arabicPeriod" startAt="4"/>
              <a:defRPr/>
            </a:pPr>
            <a:endParaRPr lang="en-US" sz="800" i="1" dirty="0">
              <a:solidFill>
                <a:schemeClr val="tx2"/>
              </a:solidFill>
            </a:endParaRPr>
          </a:p>
          <a:p>
            <a:pPr defTabSz="955274" eaLnBrk="0" fontAlgn="base" hangingPunct="0">
              <a:spcBef>
                <a:spcPct val="30000"/>
              </a:spcBef>
              <a:spcAft>
                <a:spcPct val="0"/>
              </a:spcAft>
              <a:defRPr/>
            </a:pPr>
            <a:endParaRPr lang="en-US" sz="900" i="1" dirty="0">
              <a:solidFill>
                <a:schemeClr val="tx2"/>
              </a:solidFill>
            </a:endParaRPr>
          </a:p>
          <a:p>
            <a:pPr defTabSz="955274" eaLnBrk="0" fontAlgn="base" hangingPunct="0">
              <a:spcBef>
                <a:spcPct val="30000"/>
              </a:spcBef>
              <a:spcAft>
                <a:spcPct val="0"/>
              </a:spcAft>
              <a:defRPr/>
            </a:pPr>
            <a:endParaRPr lang="en-US" sz="900" i="1" dirty="0">
              <a:solidFill>
                <a:schemeClr val="tx2"/>
              </a:solidFill>
            </a:endParaRPr>
          </a:p>
          <a:p>
            <a:pPr defTabSz="955274" eaLnBrk="0" fontAlgn="base" hangingPunct="0">
              <a:spcBef>
                <a:spcPct val="30000"/>
              </a:spcBef>
              <a:spcAft>
                <a:spcPct val="0"/>
              </a:spcAft>
              <a:defRPr/>
            </a:pPr>
            <a:endParaRPr lang="en-US" sz="1100" i="1" dirty="0">
              <a:solidFill>
                <a:schemeClr val="tx2"/>
              </a:solidFill>
            </a:endParaRPr>
          </a:p>
          <a:p>
            <a:endParaRPr lang="en-US" sz="1300" dirty="0"/>
          </a:p>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29</a:t>
            </a:fld>
            <a:endParaRPr lang="en-US"/>
          </a:p>
        </p:txBody>
      </p:sp>
    </p:spTree>
    <p:extLst>
      <p:ext uri="{BB962C8B-B14F-4D97-AF65-F5344CB8AC3E}">
        <p14:creationId xmlns:p14="http://schemas.microsoft.com/office/powerpoint/2010/main" val="170488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pPr marL="238818" indent="-238818" defTabSz="955274" eaLnBrk="0" fontAlgn="base" hangingPunct="0">
              <a:spcBef>
                <a:spcPct val="30000"/>
              </a:spcBef>
              <a:spcAft>
                <a:spcPct val="0"/>
              </a:spcAft>
              <a:buFontTx/>
              <a:buAutoNum type="arabicParenR"/>
              <a:defRPr/>
            </a:pPr>
            <a:r>
              <a:rPr lang="en-US" sz="1100" u="sng" dirty="0">
                <a:solidFill>
                  <a:schemeClr val="bg1"/>
                </a:solidFill>
                <a:latin typeface="Arial" pitchFamily="34" charset="0"/>
                <a:cs typeface="Arial" pitchFamily="34" charset="0"/>
              </a:rPr>
              <a:t>Emulsion PCR:</a:t>
            </a:r>
            <a:r>
              <a:rPr lang="en-US" sz="1100" dirty="0">
                <a:solidFill>
                  <a:schemeClr val="bg1"/>
                </a:solidFill>
                <a:latin typeface="Arial" pitchFamily="34" charset="0"/>
                <a:cs typeface="Arial" pitchFamily="34" charset="0"/>
              </a:rPr>
              <a:t> Oil and Amp reaction are mixed to generate microscopic reaction vesicles.</a:t>
            </a:r>
          </a:p>
          <a:p>
            <a:r>
              <a:rPr lang="en-US" sz="1100" dirty="0">
                <a:solidFill>
                  <a:schemeClr val="bg1"/>
                </a:solidFill>
                <a:latin typeface="Arial" pitchFamily="34" charset="0"/>
                <a:cs typeface="Arial" pitchFamily="34" charset="0"/>
              </a:rPr>
              <a:t>2)  </a:t>
            </a:r>
            <a:r>
              <a:rPr lang="en-US" sz="1100" u="sng" dirty="0">
                <a:solidFill>
                  <a:schemeClr val="bg1"/>
                </a:solidFill>
                <a:latin typeface="Arial" pitchFamily="34" charset="0"/>
                <a:cs typeface="Arial" pitchFamily="34" charset="0"/>
              </a:rPr>
              <a:t>Amplification:</a:t>
            </a:r>
          </a:p>
          <a:p>
            <a:r>
              <a:rPr lang="en-US" sz="1100" dirty="0">
                <a:solidFill>
                  <a:schemeClr val="bg1"/>
                </a:solidFill>
                <a:latin typeface="Arial" pitchFamily="34" charset="0"/>
                <a:cs typeface="Arial" pitchFamily="34" charset="0"/>
              </a:rPr>
              <a:t>Vesicles enter amplification plate, and undergoes PCR</a:t>
            </a:r>
          </a:p>
          <a:p>
            <a:pPr marL="238818" indent="-238818">
              <a:buAutoNum type="arabicParenR" startAt="3"/>
            </a:pPr>
            <a:r>
              <a:rPr lang="en-US" sz="1100" u="sng" dirty="0">
                <a:solidFill>
                  <a:schemeClr val="bg1"/>
                </a:solidFill>
                <a:latin typeface="Arial" pitchFamily="34" charset="0"/>
                <a:cs typeface="Arial" pitchFamily="34" charset="0"/>
              </a:rPr>
              <a:t>Breaking: </a:t>
            </a:r>
            <a:r>
              <a:rPr lang="en-US" sz="1100" dirty="0">
                <a:solidFill>
                  <a:schemeClr val="bg1"/>
                </a:solidFill>
                <a:latin typeface="Arial" pitchFamily="34" charset="0"/>
                <a:cs typeface="Arial" pitchFamily="34" charset="0"/>
              </a:rPr>
              <a:t>Vesicles from amp plate are transferred into centrifuges, where they are injected into breaking centrifuges for purification. ISPs are recovered through centripetal force</a:t>
            </a:r>
          </a:p>
          <a:p>
            <a:r>
              <a:rPr lang="en-US" sz="1100" dirty="0">
                <a:solidFill>
                  <a:schemeClr val="bg1"/>
                </a:solidFill>
                <a:latin typeface="Arial" pitchFamily="34" charset="0"/>
                <a:cs typeface="Arial" pitchFamily="34" charset="0"/>
              </a:rPr>
              <a:t>4) </a:t>
            </a:r>
            <a:r>
              <a:rPr lang="en-US" sz="1100" u="sng" dirty="0">
                <a:solidFill>
                  <a:schemeClr val="bg1"/>
                </a:solidFill>
                <a:latin typeface="Arial" pitchFamily="34" charset="0"/>
                <a:cs typeface="Arial" pitchFamily="34" charset="0"/>
              </a:rPr>
              <a:t>Enrichment:</a:t>
            </a:r>
          </a:p>
          <a:p>
            <a:r>
              <a:rPr lang="en-US" sz="1100" dirty="0" err="1">
                <a:solidFill>
                  <a:schemeClr val="bg1"/>
                </a:solidFill>
                <a:latin typeface="Arial" pitchFamily="34" charset="0"/>
                <a:cs typeface="Arial" pitchFamily="34" charset="0"/>
              </a:rPr>
              <a:t>Biotinylated</a:t>
            </a:r>
            <a:r>
              <a:rPr lang="en-US" sz="1100" dirty="0">
                <a:solidFill>
                  <a:schemeClr val="bg1"/>
                </a:solidFill>
                <a:latin typeface="Arial" pitchFamily="34" charset="0"/>
                <a:cs typeface="Arial" pitchFamily="34" charset="0"/>
              </a:rPr>
              <a:t> ISPs are enriched using separation with magnetic streptavidin beads. </a:t>
            </a:r>
          </a:p>
          <a:p>
            <a:pPr defTabSz="955274" eaLnBrk="0" fontAlgn="base" hangingPunct="0">
              <a:spcBef>
                <a:spcPct val="30000"/>
              </a:spcBef>
              <a:spcAft>
                <a:spcPct val="0"/>
              </a:spcAft>
              <a:defRPr/>
            </a:pPr>
            <a:r>
              <a:rPr lang="en-US" sz="1100" dirty="0">
                <a:solidFill>
                  <a:schemeClr val="bg1"/>
                </a:solidFill>
                <a:latin typeface="Arial" pitchFamily="34" charset="0"/>
                <a:cs typeface="Arial" pitchFamily="34" charset="0"/>
              </a:rPr>
              <a:t>5) </a:t>
            </a:r>
            <a:r>
              <a:rPr lang="en-US" sz="1100" u="sng" dirty="0">
                <a:solidFill>
                  <a:schemeClr val="bg1"/>
                </a:solidFill>
                <a:latin typeface="Arial" pitchFamily="34" charset="0"/>
                <a:cs typeface="Arial" pitchFamily="34" charset="0"/>
              </a:rPr>
              <a:t>Sequencing </a:t>
            </a:r>
            <a:r>
              <a:rPr lang="en-US" sz="1100" u="sng" dirty="0" err="1">
                <a:solidFill>
                  <a:schemeClr val="bg1"/>
                </a:solidFill>
                <a:latin typeface="Arial" pitchFamily="34" charset="0"/>
                <a:cs typeface="Arial" pitchFamily="34" charset="0"/>
              </a:rPr>
              <a:t>biochem</a:t>
            </a:r>
            <a:r>
              <a:rPr lang="en-US" sz="1100" u="sng" dirty="0">
                <a:solidFill>
                  <a:schemeClr val="bg1"/>
                </a:solidFill>
                <a:latin typeface="Arial" pitchFamily="34" charset="0"/>
                <a:cs typeface="Arial" pitchFamily="34" charset="0"/>
              </a:rPr>
              <a:t>:</a:t>
            </a:r>
            <a:r>
              <a:rPr lang="en-US" sz="1100" dirty="0">
                <a:solidFill>
                  <a:schemeClr val="bg1"/>
                </a:solidFill>
                <a:latin typeface="Arial" pitchFamily="34" charset="0"/>
                <a:cs typeface="Arial" pitchFamily="34" charset="0"/>
              </a:rPr>
              <a:t> sequencing primer is annealed to DNA on ISPs and polymerase is added</a:t>
            </a:r>
          </a:p>
          <a:p>
            <a:pPr defTabSz="955274" eaLnBrk="0" fontAlgn="base" hangingPunct="0">
              <a:spcBef>
                <a:spcPct val="30000"/>
              </a:spcBef>
              <a:spcAft>
                <a:spcPct val="0"/>
              </a:spcAft>
              <a:defRPr/>
            </a:pPr>
            <a:r>
              <a:rPr lang="en-US" sz="1100" dirty="0">
                <a:solidFill>
                  <a:schemeClr val="bg1"/>
                </a:solidFill>
                <a:latin typeface="Arial" pitchFamily="34" charset="0"/>
                <a:cs typeface="Arial" pitchFamily="34" charset="0"/>
              </a:rPr>
              <a:t>4) </a:t>
            </a:r>
            <a:r>
              <a:rPr lang="en-US" sz="1100" u="sng" dirty="0">
                <a:solidFill>
                  <a:schemeClr val="bg1"/>
                </a:solidFill>
                <a:latin typeface="Arial" pitchFamily="34" charset="0"/>
                <a:cs typeface="Arial" pitchFamily="34" charset="0"/>
              </a:rPr>
              <a:t>Chip Loading: </a:t>
            </a:r>
            <a:r>
              <a:rPr lang="en-US" sz="1100" dirty="0">
                <a:solidFill>
                  <a:schemeClr val="bg1"/>
                </a:solidFill>
                <a:latin typeface="Arial" pitchFamily="34" charset="0"/>
                <a:cs typeface="Arial" pitchFamily="34" charset="0"/>
              </a:rPr>
              <a:t>Chips are loaded for PGM sequencing run</a:t>
            </a:r>
          </a:p>
          <a:p>
            <a:pPr defTabSz="955274" eaLnBrk="0" fontAlgn="base" hangingPunct="0">
              <a:spcBef>
                <a:spcPct val="30000"/>
              </a:spcBef>
              <a:spcAft>
                <a:spcPct val="0"/>
              </a:spcAft>
              <a:defRPr/>
            </a:pPr>
            <a:endParaRPr lang="en-US" sz="1300" b="1" dirty="0">
              <a:solidFill>
                <a:schemeClr val="bg1"/>
              </a:solidFill>
              <a:latin typeface="Arial" pitchFamily="34" charset="0"/>
              <a:cs typeface="Arial" pitchFamily="34" charset="0"/>
            </a:endParaRPr>
          </a:p>
          <a:p>
            <a:endParaRPr lang="en-US" sz="1300" b="1" dirty="0">
              <a:solidFill>
                <a:schemeClr val="bg1"/>
              </a:solidFill>
              <a:latin typeface="Arial" pitchFamily="34" charset="0"/>
              <a:cs typeface="Arial" pitchFamily="34" charset="0"/>
            </a:endParaRPr>
          </a:p>
          <a:p>
            <a:pPr marL="238818" indent="-238818">
              <a:buAutoNum type="arabicParenR" startAt="3"/>
            </a:pPr>
            <a:endParaRPr lang="en-US" sz="1300" b="1" dirty="0">
              <a:solidFill>
                <a:schemeClr val="bg1"/>
              </a:solidFill>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30</a:t>
            </a:fld>
            <a:endParaRPr lang="en-US"/>
          </a:p>
        </p:txBody>
      </p:sp>
    </p:spTree>
    <p:extLst>
      <p:ext uri="{BB962C8B-B14F-4D97-AF65-F5344CB8AC3E}">
        <p14:creationId xmlns:p14="http://schemas.microsoft.com/office/powerpoint/2010/main" val="2814125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pPr>
              <a:spcBef>
                <a:spcPts val="627"/>
              </a:spcBef>
            </a:pPr>
            <a:r>
              <a:rPr lang="en-US" sz="2100" dirty="0" err="1"/>
              <a:t>Microscan</a:t>
            </a:r>
            <a:r>
              <a:rPr lang="en-US" sz="2100" dirty="0"/>
              <a:t> Vision system for </a:t>
            </a:r>
          </a:p>
          <a:p>
            <a:pPr marL="835864" lvl="1" indent="-358228">
              <a:spcBef>
                <a:spcPts val="627"/>
              </a:spcBef>
              <a:buFont typeface="Arial" pitchFamily="34" charset="0"/>
              <a:buChar char="•"/>
            </a:pPr>
            <a:r>
              <a:rPr lang="en-US" sz="2100" dirty="0"/>
              <a:t>Barcode reading – samples, chips, reagents</a:t>
            </a:r>
          </a:p>
          <a:p>
            <a:pPr marL="835864" lvl="1" indent="-358228">
              <a:spcBef>
                <a:spcPts val="627"/>
              </a:spcBef>
              <a:buFont typeface="Arial" pitchFamily="34" charset="0"/>
              <a:buChar char="•"/>
            </a:pPr>
            <a:r>
              <a:rPr lang="en-US" sz="2100" dirty="0"/>
              <a:t>Automated calibration</a:t>
            </a:r>
          </a:p>
          <a:p>
            <a:pPr marL="835864" lvl="1" indent="-358228">
              <a:spcBef>
                <a:spcPts val="627"/>
              </a:spcBef>
              <a:buFont typeface="Arial" pitchFamily="34" charset="0"/>
              <a:buChar char="•"/>
            </a:pPr>
            <a:r>
              <a:rPr lang="en-US" sz="2100" dirty="0"/>
              <a:t>Load check</a:t>
            </a:r>
          </a:p>
          <a:p>
            <a:pPr marL="835864" lvl="1" indent="-358228">
              <a:spcBef>
                <a:spcPts val="627"/>
              </a:spcBef>
              <a:buFont typeface="Arial" pitchFamily="34" charset="0"/>
              <a:buChar char="•"/>
            </a:pPr>
            <a:r>
              <a:rPr lang="en-US" sz="2100" dirty="0"/>
              <a:t>Unload check</a:t>
            </a:r>
          </a:p>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33</a:t>
            </a:fld>
            <a:endParaRPr lang="en-US"/>
          </a:p>
        </p:txBody>
      </p:sp>
    </p:spTree>
    <p:extLst>
      <p:ext uri="{BB962C8B-B14F-4D97-AF65-F5344CB8AC3E}">
        <p14:creationId xmlns:p14="http://schemas.microsoft.com/office/powerpoint/2010/main" val="3355511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7900" y="468313"/>
            <a:ext cx="2362200" cy="1773237"/>
          </a:xfrm>
        </p:spPr>
      </p:sp>
      <p:sp>
        <p:nvSpPr>
          <p:cNvPr id="3" name="Notes Placeholder 2"/>
          <p:cNvSpPr>
            <a:spLocks noGrp="1"/>
          </p:cNvSpPr>
          <p:nvPr>
            <p:ph type="body" idx="1"/>
          </p:nvPr>
        </p:nvSpPr>
        <p:spPr/>
        <p:txBody>
          <a:bodyPr/>
          <a:lstStyle/>
          <a:p>
            <a:pPr marL="238815" indent="-238815">
              <a:buAutoNum type="arabicPeriod"/>
            </a:pPr>
            <a:r>
              <a:rPr lang="en-US" dirty="0" smtClean="0"/>
              <a:t>Large</a:t>
            </a:r>
            <a:r>
              <a:rPr lang="en-US" baseline="0" dirty="0" smtClean="0"/>
              <a:t> HD touchscreen – High quality</a:t>
            </a:r>
          </a:p>
          <a:p>
            <a:pPr marL="238815" indent="-238815">
              <a:buAutoNum type="arabicPeriod"/>
            </a:pPr>
            <a:r>
              <a:rPr lang="en-US" baseline="0" dirty="0" smtClean="0"/>
              <a:t>Temp control Chip Clamp – allows us to adjust temperature to optimize our chemistry</a:t>
            </a:r>
          </a:p>
          <a:p>
            <a:pPr marL="238815" indent="-238815">
              <a:buAutoNum type="arabicPeriod"/>
            </a:pPr>
            <a:r>
              <a:rPr lang="en-US" baseline="0" dirty="0" smtClean="0"/>
              <a:t>Automated cleaning solution – cleans after instrument run is complete</a:t>
            </a:r>
          </a:p>
          <a:p>
            <a:pPr marL="238815" indent="-238815">
              <a:buAutoNum type="arabicPeriod"/>
            </a:pPr>
            <a:r>
              <a:rPr lang="en-US" baseline="0" dirty="0" smtClean="0"/>
              <a:t>W2 solution – comes prefilled and pH-</a:t>
            </a:r>
            <a:r>
              <a:rPr lang="en-US" baseline="0" dirty="0" err="1" smtClean="0"/>
              <a:t>ed</a:t>
            </a:r>
            <a:r>
              <a:rPr lang="en-US" baseline="0" dirty="0" smtClean="0"/>
              <a:t> to optimal running condition.  No need for high quality water</a:t>
            </a:r>
          </a:p>
          <a:p>
            <a:pPr marL="238815" indent="-238815">
              <a:buAutoNum type="arabicPeriod"/>
            </a:pPr>
            <a:r>
              <a:rPr lang="en-US" baseline="0" dirty="0" smtClean="0"/>
              <a:t>Waste cartridge – senses when waste is full and ask for your intervention to dump waste.</a:t>
            </a:r>
          </a:p>
          <a:p>
            <a:pPr marL="238815" indent="-238815">
              <a:buAutoNum type="arabicPeriod"/>
            </a:pPr>
            <a:r>
              <a:rPr lang="en-US" baseline="0" dirty="0" smtClean="0"/>
              <a:t>Sequencing cartridge – nucleotides are ready to go.</a:t>
            </a:r>
          </a:p>
          <a:p>
            <a:pPr marL="238815" indent="-238815">
              <a:buAutoNum type="arabicPeriod"/>
            </a:pPr>
            <a:r>
              <a:rPr lang="en-US" baseline="0" dirty="0" smtClean="0"/>
              <a:t>Finally- all you need is a 110 V plug outlet.  We’ve removed the need for gas with our internal pump system and with our prefilled reagents high quality water is no longer a requirement.</a:t>
            </a:r>
            <a:endParaRPr lang="en-US" dirty="0"/>
          </a:p>
        </p:txBody>
      </p:sp>
      <p:sp>
        <p:nvSpPr>
          <p:cNvPr id="4" name="Slide Number Placeholder 3"/>
          <p:cNvSpPr>
            <a:spLocks noGrp="1"/>
          </p:cNvSpPr>
          <p:nvPr>
            <p:ph type="sldNum" sz="quarter" idx="10"/>
          </p:nvPr>
        </p:nvSpPr>
        <p:spPr/>
        <p:txBody>
          <a:bodyPr/>
          <a:lstStyle/>
          <a:p>
            <a:fld id="{6E8BE484-982A-5D4C-9E79-53172E8D9E91}" type="slidenum">
              <a:rPr lang="en-US" smtClean="0"/>
              <a:pPr/>
              <a:t>36</a:t>
            </a:fld>
            <a:endParaRPr lang="en-US"/>
          </a:p>
        </p:txBody>
      </p:sp>
      <p:sp>
        <p:nvSpPr>
          <p:cNvPr id="5" name="Header Placeholder 4"/>
          <p:cNvSpPr>
            <a:spLocks noGrp="1"/>
          </p:cNvSpPr>
          <p:nvPr>
            <p:ph type="hdr" sz="quarter" idx="11"/>
          </p:nvPr>
        </p:nvSpPr>
        <p:spPr>
          <a:xfrm>
            <a:off x="0" y="0"/>
            <a:ext cx="2971800" cy="457200"/>
          </a:xfrm>
          <a:prstGeom prst="rect">
            <a:avLst/>
          </a:prstGeom>
        </p:spPr>
        <p:txBody>
          <a:bodyPr lIns="91428" tIns="45714" rIns="91428" bIns="45714"/>
          <a:lstStyle/>
          <a:p>
            <a:r>
              <a:rPr lang="en-US" smtClean="0"/>
              <a:t>Draft</a:t>
            </a:r>
            <a:endParaRPr lang="en-US"/>
          </a:p>
        </p:txBody>
      </p:sp>
    </p:spTree>
    <p:extLst>
      <p:ext uri="{BB962C8B-B14F-4D97-AF65-F5344CB8AC3E}">
        <p14:creationId xmlns:p14="http://schemas.microsoft.com/office/powerpoint/2010/main" val="236818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4</a:t>
            </a:fld>
            <a:endParaRPr lang="en-US"/>
          </a:p>
        </p:txBody>
      </p:sp>
    </p:spTree>
    <p:extLst>
      <p:ext uri="{BB962C8B-B14F-4D97-AF65-F5344CB8AC3E}">
        <p14:creationId xmlns:p14="http://schemas.microsoft.com/office/powerpoint/2010/main" val="2423436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53388" y="468443"/>
            <a:ext cx="2351226" cy="1773836"/>
          </a:xfrm>
        </p:spPr>
      </p:sp>
      <p:sp>
        <p:nvSpPr>
          <p:cNvPr id="3" name="Notes Placeholder 2"/>
          <p:cNvSpPr>
            <a:spLocks noGrp="1"/>
          </p:cNvSpPr>
          <p:nvPr>
            <p:ph type="body" idx="1"/>
          </p:nvPr>
        </p:nvSpPr>
        <p:spPr/>
        <p:txBody>
          <a:bodyPr/>
          <a:lstStyle/>
          <a:p>
            <a:r>
              <a:rPr lang="en-US" dirty="0" err="1" smtClean="0"/>
              <a:t>Efuse</a:t>
            </a:r>
            <a:r>
              <a:rPr lang="en-US" dirty="0" smtClean="0"/>
              <a:t>?  </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37</a:t>
            </a:fld>
            <a:endParaRPr lang="en-US"/>
          </a:p>
        </p:txBody>
      </p:sp>
    </p:spTree>
    <p:extLst>
      <p:ext uri="{BB962C8B-B14F-4D97-AF65-F5344CB8AC3E}">
        <p14:creationId xmlns:p14="http://schemas.microsoft.com/office/powerpoint/2010/main" val="3076740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53388" y="468443"/>
            <a:ext cx="2351226" cy="1773836"/>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lIns="87846" tIns="43923" rIns="87846" bIns="43923"/>
          <a:lstStyle/>
          <a:p>
            <a:r>
              <a:rPr lang="en-US" smtClean="0"/>
              <a:t>Draft</a:t>
            </a:r>
            <a:endParaRPr lang="en-US"/>
          </a:p>
        </p:txBody>
      </p:sp>
      <p:sp>
        <p:nvSpPr>
          <p:cNvPr id="5" name="Slide Number Placeholder 4"/>
          <p:cNvSpPr>
            <a:spLocks noGrp="1"/>
          </p:cNvSpPr>
          <p:nvPr>
            <p:ph type="sldNum" sz="quarter" idx="11"/>
          </p:nvPr>
        </p:nvSpPr>
        <p:spPr/>
        <p:txBody>
          <a:bodyPr/>
          <a:lstStyle/>
          <a:p>
            <a:fld id="{6E8BE484-982A-5D4C-9E79-53172E8D9E91}" type="slidenum">
              <a:rPr lang="en-US" smtClean="0"/>
              <a:pPr/>
              <a:t>38</a:t>
            </a:fld>
            <a:endParaRPr lang="en-US"/>
          </a:p>
        </p:txBody>
      </p:sp>
    </p:spTree>
    <p:extLst>
      <p:ext uri="{BB962C8B-B14F-4D97-AF65-F5344CB8AC3E}">
        <p14:creationId xmlns:p14="http://schemas.microsoft.com/office/powerpoint/2010/main" val="1139308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66293" y="467895"/>
            <a:ext cx="2325414" cy="1774658"/>
          </a:xfrm>
        </p:spPr>
      </p:sp>
      <p:sp>
        <p:nvSpPr>
          <p:cNvPr id="3" name="Notes Placeholder 2"/>
          <p:cNvSpPr>
            <a:spLocks noGrp="1"/>
          </p:cNvSpPr>
          <p:nvPr>
            <p:ph type="body" idx="1"/>
          </p:nvPr>
        </p:nvSpPr>
        <p:spPr/>
        <p:txBody>
          <a:bodyPr/>
          <a:lstStyle/>
          <a:p>
            <a:r>
              <a:rPr lang="en-US" dirty="0" smtClean="0"/>
              <a:t>Comment that there’s no </a:t>
            </a:r>
            <a:r>
              <a:rPr lang="en-US" dirty="0" err="1" smtClean="0"/>
              <a:t>autoph</a:t>
            </a:r>
            <a:r>
              <a:rPr lang="en-US" dirty="0" smtClean="0"/>
              <a:t> initiate</a:t>
            </a:r>
            <a:r>
              <a:rPr lang="en-US" baseline="0" dirty="0" smtClean="0"/>
              <a:t> time.  </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39</a:t>
            </a:fld>
            <a:endParaRPr lang="en-US"/>
          </a:p>
        </p:txBody>
      </p:sp>
    </p:spTree>
    <p:extLst>
      <p:ext uri="{BB962C8B-B14F-4D97-AF65-F5344CB8AC3E}">
        <p14:creationId xmlns:p14="http://schemas.microsoft.com/office/powerpoint/2010/main" val="609870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49350" y="684213"/>
            <a:ext cx="4567238" cy="3427412"/>
          </a:xfrm>
          <a:ln/>
        </p:spPr>
      </p:sp>
      <p:sp>
        <p:nvSpPr>
          <p:cNvPr id="43011" name="Rectangle 3"/>
          <p:cNvSpPr>
            <a:spLocks noGrp="1" noChangeArrowheads="1"/>
          </p:cNvSpPr>
          <p:nvPr>
            <p:ph type="body" idx="1"/>
          </p:nvPr>
        </p:nvSpPr>
        <p:spPr>
          <a:xfrm>
            <a:off x="685800" y="4342466"/>
            <a:ext cx="5486400" cy="4116049"/>
          </a:xfrm>
          <a:noFill/>
          <a:ln/>
        </p:spPr>
        <p:txBody>
          <a:bodyPr lIns="88239" tIns="44119" rIns="88239" bIns="44119"/>
          <a:lstStyle/>
          <a:p>
            <a:pPr marL="167654" indent="-167654">
              <a:spcBef>
                <a:spcPct val="0"/>
              </a:spcBef>
            </a:pPr>
            <a:endParaRPr lang="en-US" dirty="0" smtClean="0">
              <a:latin typeface="DIN Offc Pro" pitchFamily="34"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Select Ion Chef no OneTouch, IC 200 kits, and v2 chips only.</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44</a:t>
            </a:fld>
            <a:endParaRPr lang="en-US"/>
          </a:p>
        </p:txBody>
      </p:sp>
    </p:spTree>
    <p:extLst>
      <p:ext uri="{BB962C8B-B14F-4D97-AF65-F5344CB8AC3E}">
        <p14:creationId xmlns:p14="http://schemas.microsoft.com/office/powerpoint/2010/main" val="1496940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7900" y="468313"/>
            <a:ext cx="2362200" cy="1773237"/>
          </a:xfrm>
        </p:spPr>
      </p:sp>
      <p:sp>
        <p:nvSpPr>
          <p:cNvPr id="3" name="Notes Placeholder 2"/>
          <p:cNvSpPr>
            <a:spLocks noGrp="1"/>
          </p:cNvSpPr>
          <p:nvPr>
            <p:ph type="body" idx="1"/>
          </p:nvPr>
        </p:nvSpPr>
        <p:spPr/>
        <p:txBody>
          <a:bodyPr>
            <a:normAutofit/>
          </a:bodyPr>
          <a:lstStyle/>
          <a:p>
            <a:r>
              <a:rPr lang="en-US" dirty="0" smtClean="0"/>
              <a:t>PLEASE CHANGE</a:t>
            </a:r>
            <a:r>
              <a:rPr lang="en-US" baseline="0" dirty="0" smtClean="0"/>
              <a:t> TECH SUPPORT NUMBER TO MATCH YOUR REGION’S CONTACT INFORMATION – THIS IS US-ONLY</a:t>
            </a:r>
            <a:endParaRPr lang="en-US" dirty="0"/>
          </a:p>
        </p:txBody>
      </p:sp>
      <p:sp>
        <p:nvSpPr>
          <p:cNvPr id="4" name="Header Placeholder 3"/>
          <p:cNvSpPr>
            <a:spLocks noGrp="1"/>
          </p:cNvSpPr>
          <p:nvPr>
            <p:ph type="hdr" sz="quarter" idx="10"/>
          </p:nvPr>
        </p:nvSpPr>
        <p:spPr>
          <a:xfrm>
            <a:off x="0" y="1"/>
            <a:ext cx="2971800" cy="457513"/>
          </a:xfrm>
          <a:prstGeom prst="rect">
            <a:avLst/>
          </a:prstGeom>
        </p:spPr>
        <p:txBody>
          <a:bodyPr lIns="90563" tIns="45281" rIns="90563" bIns="45281"/>
          <a:lstStyle/>
          <a:p>
            <a:r>
              <a:rPr lang="en-US" smtClean="0"/>
              <a:t>Ion Torrent Systems, Inc. </a:t>
            </a:r>
            <a:endParaRPr lang="en-US" dirty="0"/>
          </a:p>
        </p:txBody>
      </p:sp>
      <p:sp>
        <p:nvSpPr>
          <p:cNvPr id="5" name="Date Placeholder 4"/>
          <p:cNvSpPr>
            <a:spLocks noGrp="1"/>
          </p:cNvSpPr>
          <p:nvPr>
            <p:ph type="dt" idx="11"/>
          </p:nvPr>
        </p:nvSpPr>
        <p:spPr/>
        <p:txBody>
          <a:bodyPr/>
          <a:lstStyle/>
          <a:p>
            <a:fld id="{71030A28-F3C4-4912-8D1F-462AB4756AA3}" type="datetime1">
              <a:rPr lang="en-US" smtClean="0"/>
              <a:pPr/>
              <a:t>2/2/2017</a:t>
            </a:fld>
            <a:endParaRPr lang="en-US" dirty="0"/>
          </a:p>
        </p:txBody>
      </p:sp>
      <p:sp>
        <p:nvSpPr>
          <p:cNvPr id="6" name="Footer Placeholder 5"/>
          <p:cNvSpPr>
            <a:spLocks noGrp="1"/>
          </p:cNvSpPr>
          <p:nvPr>
            <p:ph type="ftr" sz="quarter" idx="12"/>
          </p:nvPr>
        </p:nvSpPr>
        <p:spPr>
          <a:xfrm>
            <a:off x="0" y="8684927"/>
            <a:ext cx="2971800" cy="457513"/>
          </a:xfrm>
          <a:prstGeom prst="rect">
            <a:avLst/>
          </a:prstGeom>
        </p:spPr>
        <p:txBody>
          <a:bodyPr lIns="90563" tIns="45281" rIns="90563" bIns="45281"/>
          <a:lstStyle/>
          <a:p>
            <a:endParaRPr lang="en-US" dirty="0"/>
          </a:p>
        </p:txBody>
      </p:sp>
      <p:sp>
        <p:nvSpPr>
          <p:cNvPr id="7" name="Slide Number Placeholder 6"/>
          <p:cNvSpPr>
            <a:spLocks noGrp="1"/>
          </p:cNvSpPr>
          <p:nvPr>
            <p:ph type="sldNum" sz="quarter" idx="13"/>
          </p:nvPr>
        </p:nvSpPr>
        <p:spPr/>
        <p:txBody>
          <a:bodyPr/>
          <a:lstStyle/>
          <a:p>
            <a:fld id="{5AA8360E-7336-4C77-808B-261E8D03F8E2}" type="slidenum">
              <a:rPr lang="en-US" smtClean="0"/>
              <a:pPr/>
              <a:t>46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Hit shift and click in</a:t>
            </a:r>
            <a:r>
              <a:rPr lang="en-US" baseline="0" dirty="0" smtClean="0"/>
              <a:t> presentation mode to view the video on YouTube</a:t>
            </a:r>
          </a:p>
          <a:p>
            <a:pPr defTabSz="955274" eaLnBrk="0" fontAlgn="base" hangingPunct="0">
              <a:spcBef>
                <a:spcPct val="30000"/>
              </a:spcBef>
              <a:spcAft>
                <a:spcPct val="0"/>
              </a:spcAft>
              <a:defRPr/>
            </a:pPr>
            <a:r>
              <a:rPr lang="en-US" dirty="0" smtClean="0"/>
              <a:t>https://www.youtube.com/watch?v=qpsd93d2mcc</a:t>
            </a:r>
          </a:p>
          <a:p>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5</a:t>
            </a:fld>
            <a:endParaRPr lang="en-US"/>
          </a:p>
        </p:txBody>
      </p:sp>
    </p:spTree>
    <p:extLst>
      <p:ext uri="{BB962C8B-B14F-4D97-AF65-F5344CB8AC3E}">
        <p14:creationId xmlns:p14="http://schemas.microsoft.com/office/powerpoint/2010/main" val="937174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sz="1900" dirty="0"/>
              <a:t>Simplifies the workflow, Minimizes sources of user-introduced variability</a:t>
            </a:r>
            <a:r>
              <a:rPr lang="en-US" sz="600" i="1" dirty="0"/>
              <a:t>, </a:t>
            </a:r>
            <a:r>
              <a:rPr lang="en-US" sz="1900" dirty="0"/>
              <a:t>Saves time and labor, Supports sequencing preparation for the Ion PGM™ and Proton™ systems and chips</a:t>
            </a:r>
          </a:p>
        </p:txBody>
      </p:sp>
      <p:sp>
        <p:nvSpPr>
          <p:cNvPr id="4" name="Slide Number Placeholder 3"/>
          <p:cNvSpPr>
            <a:spLocks noGrp="1"/>
          </p:cNvSpPr>
          <p:nvPr>
            <p:ph type="sldNum" sz="quarter" idx="10"/>
          </p:nvPr>
        </p:nvSpPr>
        <p:spPr/>
        <p:txBody>
          <a:bodyPr/>
          <a:lstStyle/>
          <a:p>
            <a:fld id="{1BA22E0F-F38E-4A42-9D52-322124DAE973}" type="slidenum">
              <a:rPr lang="en-US" smtClean="0"/>
              <a:pPr/>
              <a:t>7</a:t>
            </a:fld>
            <a:endParaRPr lang="en-US"/>
          </a:p>
        </p:txBody>
      </p:sp>
    </p:spTree>
    <p:extLst>
      <p:ext uri="{BB962C8B-B14F-4D97-AF65-F5344CB8AC3E}">
        <p14:creationId xmlns:p14="http://schemas.microsoft.com/office/powerpoint/2010/main" val="143086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Overnight runs, chips ready in the morning.</a:t>
            </a:r>
            <a:r>
              <a:rPr lang="en-US" baseline="0" dirty="0" smtClean="0"/>
              <a:t>  We are going to do option 1 in class</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8</a:t>
            </a:fld>
            <a:endParaRPr lang="en-US"/>
          </a:p>
        </p:txBody>
      </p:sp>
    </p:spTree>
    <p:extLst>
      <p:ext uri="{BB962C8B-B14F-4D97-AF65-F5344CB8AC3E}">
        <p14:creationId xmlns:p14="http://schemas.microsoft.com/office/powerpoint/2010/main" val="177741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The new IC 200 kit includes template prep and sequencing</a:t>
            </a:r>
            <a:r>
              <a:rPr lang="en-US" baseline="0" dirty="0" smtClean="0"/>
              <a:t> kit or ease of ordering. 4 runs, 8 reactions.</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11</a:t>
            </a:fld>
            <a:endParaRPr lang="en-US"/>
          </a:p>
        </p:txBody>
      </p:sp>
    </p:spTree>
    <p:extLst>
      <p:ext uri="{BB962C8B-B14F-4D97-AF65-F5344CB8AC3E}">
        <p14:creationId xmlns:p14="http://schemas.microsoft.com/office/powerpoint/2010/main" val="3676869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Customer sample</a:t>
            </a:r>
            <a:r>
              <a:rPr lang="en-US" baseline="0" dirty="0" smtClean="0"/>
              <a:t> will be added to 4C cartridge</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12</a:t>
            </a:fld>
            <a:endParaRPr lang="en-US"/>
          </a:p>
        </p:txBody>
      </p:sp>
    </p:spTree>
    <p:extLst>
      <p:ext uri="{BB962C8B-B14F-4D97-AF65-F5344CB8AC3E}">
        <p14:creationId xmlns:p14="http://schemas.microsoft.com/office/powerpoint/2010/main" val="3080009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24" charset="0"/>
                <a:ea typeface="ＭＳ Ｐゴシック" pitchFamily="-60" charset="-128"/>
                <a:cs typeface="ＭＳ Ｐゴシック" pitchFamily="-60" charset="-128"/>
              </a:rPr>
              <a:t>Note: Prepare a fresh dilution of each library before use with the Ion Chef™ System,</a:t>
            </a:r>
          </a:p>
          <a:p>
            <a:r>
              <a:rPr lang="en-US" dirty="0">
                <a:latin typeface="Arial" pitchFamily="124" charset="0"/>
                <a:ea typeface="ＭＳ Ｐゴシック" pitchFamily="-60" charset="-128"/>
                <a:cs typeface="ＭＳ Ｐゴシック" pitchFamily="-60" charset="-128"/>
              </a:rPr>
              <a:t>and use the library dilutions within 48 hours.</a:t>
            </a:r>
          </a:p>
          <a:p>
            <a:r>
              <a:rPr lang="en-US" dirty="0">
                <a:latin typeface="Arial" pitchFamily="124" charset="0"/>
                <a:ea typeface="ＭＳ Ｐゴシック" pitchFamily="-60" charset="-128"/>
                <a:cs typeface="ＭＳ Ｐゴシック" pitchFamily="-60" charset="-128"/>
              </a:rPr>
              <a:t>Note: If running a control library, prepare the Human CEPH Control 200 Library,</a:t>
            </a:r>
          </a:p>
          <a:p>
            <a:r>
              <a:rPr lang="en-US" dirty="0">
                <a:latin typeface="Arial" pitchFamily="124" charset="0"/>
                <a:ea typeface="ＭＳ Ｐゴシック" pitchFamily="-60" charset="-128"/>
                <a:cs typeface="ＭＳ Ｐゴシック" pitchFamily="-60" charset="-128"/>
              </a:rPr>
              <a:t>obtained from the Ion S5™ Controls Kit (Cat. no. A27760), for use by diluting 1 </a:t>
            </a:r>
            <a:r>
              <a:rPr lang="en-US" dirty="0" err="1">
                <a:latin typeface="Arial" pitchFamily="124" charset="0"/>
                <a:ea typeface="ＭＳ Ｐゴシック" pitchFamily="-60" charset="-128"/>
                <a:cs typeface="ＭＳ Ｐゴシック" pitchFamily="-60" charset="-128"/>
              </a:rPr>
              <a:t>μL</a:t>
            </a:r>
            <a:r>
              <a:rPr lang="en-US" dirty="0">
                <a:latin typeface="Arial" pitchFamily="124" charset="0"/>
                <a:ea typeface="ＭＳ Ｐゴシック" pitchFamily="-60" charset="-128"/>
                <a:cs typeface="ＭＳ Ｐゴシック" pitchFamily="-60" charset="-128"/>
              </a:rPr>
              <a:t> into</a:t>
            </a:r>
          </a:p>
          <a:p>
            <a:r>
              <a:rPr lang="el-GR" dirty="0">
                <a:latin typeface="Arial" pitchFamily="124" charset="0"/>
                <a:ea typeface="ＭＳ Ｐゴシック" pitchFamily="-60" charset="-128"/>
                <a:cs typeface="ＭＳ Ｐゴシック" pitchFamily="-60" charset="-128"/>
              </a:rPr>
              <a:t>52 μ</a:t>
            </a:r>
            <a:r>
              <a:rPr lang="en-US" dirty="0">
                <a:latin typeface="Arial" pitchFamily="124" charset="0"/>
                <a:ea typeface="ＭＳ Ｐゴシック" pitchFamily="-60" charset="-128"/>
                <a:cs typeface="ＭＳ Ｐゴシック" pitchFamily="-60" charset="-128"/>
              </a:rPr>
              <a:t>L Nuclease-free Water.</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14</a:t>
            </a:fld>
            <a:endParaRPr lang="en-US" dirty="0"/>
          </a:p>
        </p:txBody>
      </p:sp>
    </p:spTree>
    <p:extLst>
      <p:ext uri="{BB962C8B-B14F-4D97-AF65-F5344CB8AC3E}">
        <p14:creationId xmlns:p14="http://schemas.microsoft.com/office/powerpoint/2010/main" val="271323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6313" y="468313"/>
            <a:ext cx="2365375" cy="1774825"/>
          </a:xfrm>
        </p:spPr>
      </p:sp>
      <p:sp>
        <p:nvSpPr>
          <p:cNvPr id="3" name="Notes Placeholder 2"/>
          <p:cNvSpPr>
            <a:spLocks noGrp="1"/>
          </p:cNvSpPr>
          <p:nvPr>
            <p:ph type="body" idx="1"/>
          </p:nvPr>
        </p:nvSpPr>
        <p:spPr/>
        <p:txBody>
          <a:bodyPr/>
          <a:lstStyle/>
          <a:p>
            <a:r>
              <a:rPr lang="en-US" dirty="0" smtClean="0"/>
              <a:t>We</a:t>
            </a:r>
            <a:r>
              <a:rPr lang="en-US" baseline="0" dirty="0" smtClean="0"/>
              <a:t> will walk you through this training at a very high level first, and then dive into details</a:t>
            </a:r>
            <a:endParaRPr lang="en-US" dirty="0"/>
          </a:p>
        </p:txBody>
      </p:sp>
      <p:sp>
        <p:nvSpPr>
          <p:cNvPr id="4" name="Slide Number Placeholder 3"/>
          <p:cNvSpPr>
            <a:spLocks noGrp="1"/>
          </p:cNvSpPr>
          <p:nvPr>
            <p:ph type="sldNum" sz="quarter" idx="10"/>
          </p:nvPr>
        </p:nvSpPr>
        <p:spPr/>
        <p:txBody>
          <a:bodyPr/>
          <a:lstStyle/>
          <a:p>
            <a:fld id="{1BA22E0F-F38E-4A42-9D52-322124DAE973}" type="slidenum">
              <a:rPr lang="en-US" smtClean="0"/>
              <a:pPr/>
              <a:t>17</a:t>
            </a:fld>
            <a:endParaRPr lang="en-US"/>
          </a:p>
        </p:txBody>
      </p:sp>
    </p:spTree>
    <p:extLst>
      <p:ext uri="{BB962C8B-B14F-4D97-AF65-F5344CB8AC3E}">
        <p14:creationId xmlns:p14="http://schemas.microsoft.com/office/powerpoint/2010/main" val="1684205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external use">
    <p:spTree>
      <p:nvGrpSpPr>
        <p:cNvPr id="1" name=""/>
        <p:cNvGrpSpPr/>
        <p:nvPr/>
      </p:nvGrpSpPr>
      <p:grpSpPr>
        <a:xfrm>
          <a:off x="0" y="0"/>
          <a:ext cx="0" cy="0"/>
          <a:chOff x="0" y="0"/>
          <a:chExt cx="0" cy="0"/>
        </a:xfrm>
      </p:grpSpPr>
      <p:sp>
        <p:nvSpPr>
          <p:cNvPr id="12" name="Rectangle 11"/>
          <p:cNvSpPr/>
          <p:nvPr/>
        </p:nvSpPr>
        <p:spPr bwMode="auto">
          <a:xfrm>
            <a:off x="0" y="5948363"/>
            <a:ext cx="9144000" cy="909637"/>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cxnSp>
        <p:nvCxnSpPr>
          <p:cNvPr id="4" name="Straight Connector 10"/>
          <p:cNvCxnSpPr>
            <a:cxnSpLocks noChangeShapeType="1"/>
          </p:cNvCxnSpPr>
          <p:nvPr/>
        </p:nvCxnSpPr>
        <p:spPr bwMode="auto">
          <a:xfrm>
            <a:off x="0" y="779463"/>
            <a:ext cx="9144000" cy="1587"/>
          </a:xfrm>
          <a:prstGeom prst="line">
            <a:avLst/>
          </a:prstGeom>
          <a:noFill/>
          <a:ln w="57150">
            <a:solidFill>
              <a:srgbClr val="5C81AA"/>
            </a:solidFill>
            <a:round/>
            <a:headEnd/>
            <a:tailEnd/>
          </a:ln>
        </p:spPr>
      </p:cxnSp>
      <p:sp>
        <p:nvSpPr>
          <p:cNvPr id="5" name="Line 15"/>
          <p:cNvSpPr>
            <a:spLocks noChangeShapeType="1"/>
          </p:cNvSpPr>
          <p:nvPr/>
        </p:nvSpPr>
        <p:spPr bwMode="auto">
          <a:xfrm flipV="1">
            <a:off x="1060450" y="2979738"/>
            <a:ext cx="1804988" cy="3175"/>
          </a:xfrm>
          <a:prstGeom prst="line">
            <a:avLst/>
          </a:prstGeom>
          <a:noFill/>
          <a:ln w="57150">
            <a:solidFill>
              <a:srgbClr val="5C81AA"/>
            </a:solidFill>
            <a:round/>
            <a:headEnd/>
            <a:tailEnd/>
          </a:ln>
        </p:spPr>
        <p:txBody>
          <a:bodyPr/>
          <a:lstStyle/>
          <a:p>
            <a:endParaRPr lang="en-US"/>
          </a:p>
        </p:txBody>
      </p:sp>
      <p:sp>
        <p:nvSpPr>
          <p:cNvPr id="6" name="Line 13"/>
          <p:cNvSpPr>
            <a:spLocks noChangeShapeType="1"/>
          </p:cNvSpPr>
          <p:nvPr/>
        </p:nvSpPr>
        <p:spPr bwMode="auto">
          <a:xfrm flipV="1">
            <a:off x="1049338" y="790575"/>
            <a:ext cx="7937" cy="5364163"/>
          </a:xfrm>
          <a:prstGeom prst="line">
            <a:avLst/>
          </a:prstGeom>
          <a:noFill/>
          <a:ln w="57150">
            <a:solidFill>
              <a:srgbClr val="5C81AA"/>
            </a:solidFill>
            <a:round/>
            <a:headEnd/>
            <a:tailEnd/>
          </a:ln>
        </p:spPr>
        <p:txBody>
          <a:bodyPr/>
          <a:lstStyle/>
          <a:p>
            <a:endParaRPr lang="en-US"/>
          </a:p>
        </p:txBody>
      </p:sp>
      <p:pic>
        <p:nvPicPr>
          <p:cNvPr id="8" name="Picture 3" descr="ThermoFisher_PPT-Logo_032-Bk.jpg"/>
          <p:cNvPicPr>
            <a:picLocks noChangeAspect="1"/>
          </p:cNvPicPr>
          <p:nvPr/>
        </p:nvPicPr>
        <p:blipFill>
          <a:blip r:embed="rId2"/>
          <a:srcRect/>
          <a:stretch>
            <a:fillRect/>
          </a:stretch>
        </p:blipFill>
        <p:spPr bwMode="auto">
          <a:xfrm>
            <a:off x="182563" y="241300"/>
            <a:ext cx="1860550" cy="400050"/>
          </a:xfrm>
          <a:prstGeom prst="rect">
            <a:avLst/>
          </a:prstGeom>
          <a:noFill/>
          <a:ln w="9525">
            <a:noFill/>
            <a:miter lim="800000"/>
            <a:headEnd/>
            <a:tailEnd/>
          </a:ln>
        </p:spPr>
      </p:pic>
      <p:sp>
        <p:nvSpPr>
          <p:cNvPr id="10" name="TextBox 9"/>
          <p:cNvSpPr txBox="1"/>
          <p:nvPr/>
        </p:nvSpPr>
        <p:spPr>
          <a:xfrm>
            <a:off x="1231900" y="6184900"/>
            <a:ext cx="5016500" cy="369888"/>
          </a:xfrm>
          <a:prstGeom prst="rect">
            <a:avLst/>
          </a:prstGeom>
          <a:noFill/>
        </p:spPr>
        <p:txBody>
          <a:bodyPr>
            <a:spAutoFit/>
          </a:bodyPr>
          <a:lstStyle/>
          <a:p>
            <a:r>
              <a:rPr lang="en-US" sz="1800" dirty="0">
                <a:solidFill>
                  <a:srgbClr val="F4F4F4"/>
                </a:solidFill>
              </a:rPr>
              <a:t>The world leader in serving science</a:t>
            </a:r>
          </a:p>
        </p:txBody>
      </p:sp>
      <p:sp>
        <p:nvSpPr>
          <p:cNvPr id="16" name="Text Placeholder 15"/>
          <p:cNvSpPr>
            <a:spLocks noGrp="1"/>
          </p:cNvSpPr>
          <p:nvPr>
            <p:ph type="body" sz="quarter" idx="10"/>
          </p:nvPr>
        </p:nvSpPr>
        <p:spPr>
          <a:xfrm>
            <a:off x="3038475" y="3505200"/>
            <a:ext cx="5881688" cy="2225675"/>
          </a:xfrm>
        </p:spPr>
        <p:txBody>
          <a:bodyPr/>
          <a:lstStyle>
            <a:lvl1pPr>
              <a:buFontTx/>
              <a:buNone/>
              <a:defRPr sz="1800" b="0">
                <a:solidFill>
                  <a:schemeClr val="tx1"/>
                </a:solidFill>
              </a:defRPr>
            </a:lvl1pPr>
            <a:lvl2pPr marL="114300" indent="4763">
              <a:buFontTx/>
              <a:buNone/>
              <a:defRPr sz="1600" i="1">
                <a:solidFill>
                  <a:schemeClr val="tx1"/>
                </a:solidFill>
              </a:defRPr>
            </a:lvl2pPr>
          </a:lstStyle>
          <a:p>
            <a:pPr lvl="0"/>
            <a:r>
              <a:rPr lang="en-US" smtClean="0"/>
              <a:t>Click to edit Master text styles</a:t>
            </a:r>
          </a:p>
          <a:p>
            <a:pPr lvl="1"/>
            <a:r>
              <a:rPr lang="en-US" smtClean="0"/>
              <a:t>Second level</a:t>
            </a:r>
          </a:p>
        </p:txBody>
      </p:sp>
      <p:sp>
        <p:nvSpPr>
          <p:cNvPr id="18" name="Title 16"/>
          <p:cNvSpPr>
            <a:spLocks noGrp="1"/>
          </p:cNvSpPr>
          <p:nvPr>
            <p:ph type="title" hasCustomPrompt="1"/>
          </p:nvPr>
        </p:nvSpPr>
        <p:spPr>
          <a:xfrm>
            <a:off x="3027962" y="2761123"/>
            <a:ext cx="5892201" cy="443190"/>
          </a:xfrm>
        </p:spPr>
        <p:txBody>
          <a:bodyPr wrap="square">
            <a:spAutoFit/>
          </a:bodyPr>
          <a:lstStyle>
            <a:lvl1pPr>
              <a:defRPr sz="2400" b="1"/>
            </a:lvl1pPr>
          </a:lstStyle>
          <a:p>
            <a:r>
              <a:rPr lang="en-US" dirty="0" smtClean="0"/>
              <a:t>24 pt Arial Bold</a:t>
            </a:r>
            <a:endParaRPr lang="en-US" dirty="0"/>
          </a:p>
        </p:txBody>
      </p:sp>
      <p:sp>
        <p:nvSpPr>
          <p:cNvPr id="13" name="Oval 12"/>
          <p:cNvSpPr>
            <a:spLocks noChangeArrowheads="1"/>
          </p:cNvSpPr>
          <p:nvPr/>
        </p:nvSpPr>
        <p:spPr bwMode="auto">
          <a:xfrm>
            <a:off x="928688" y="6230938"/>
            <a:ext cx="255587" cy="247650"/>
          </a:xfrm>
          <a:prstGeom prst="ellipse">
            <a:avLst/>
          </a:prstGeom>
          <a:gradFill flip="none" rotWithShape="1">
            <a:gsLst>
              <a:gs pos="3000">
                <a:schemeClr val="accent4"/>
              </a:gs>
              <a:gs pos="50000">
                <a:schemeClr val="accent4">
                  <a:lumMod val="75000"/>
                </a:schemeClr>
              </a:gs>
              <a:gs pos="100000">
                <a:schemeClr val="accent4">
                  <a:lumMod val="50000"/>
                </a:schemeClr>
              </a:gs>
            </a:gsLst>
            <a:path path="circle">
              <a:fillToRect l="100000" b="100000"/>
            </a:path>
            <a:tileRect t="-100000" r="-100000"/>
          </a:gradFill>
          <a:ln w="25400">
            <a:noFill/>
            <a:round/>
            <a:headEnd/>
            <a:tailEnd/>
          </a:ln>
          <a:effectLst>
            <a:outerShdw blurRad="50800" dist="38100" dir="8100000" algn="tr" rotWithShape="0">
              <a:prstClr val="black">
                <a:alpha val="40000"/>
              </a:prstClr>
            </a:outerShdw>
          </a:effectLst>
        </p:spPr>
        <p:txBody>
          <a:bodyPr anchor="ctr"/>
          <a:lstStyle/>
          <a:p>
            <a:pPr algn="ctr" defTabSz="457200" rtl="0" eaLnBrk="1" fontAlgn="base" hangingPunct="1">
              <a:spcBef>
                <a:spcPct val="0"/>
              </a:spcBef>
              <a:spcAft>
                <a:spcPct val="0"/>
              </a:spcAft>
            </a:pPr>
            <a:endParaRPr lang="en-US" sz="1800" b="1" kern="1200">
              <a:solidFill>
                <a:srgbClr val="FFFFFF"/>
              </a:solidFill>
              <a:latin typeface="Arial" pitchFamily="34" charset="0"/>
              <a:ea typeface="ＭＳ Ｐゴシック" pitchFamily="100" charset="-128"/>
              <a:cs typeface="+mn-cs"/>
            </a:endParaRPr>
          </a:p>
        </p:txBody>
      </p:sp>
      <p:sp>
        <p:nvSpPr>
          <p:cNvPr id="14" name="Oval 13"/>
          <p:cNvSpPr>
            <a:spLocks noChangeArrowheads="1"/>
          </p:cNvSpPr>
          <p:nvPr/>
        </p:nvSpPr>
        <p:spPr bwMode="auto">
          <a:xfrm>
            <a:off x="2668588" y="2840038"/>
            <a:ext cx="255587" cy="247650"/>
          </a:xfrm>
          <a:prstGeom prst="ellipse">
            <a:avLst/>
          </a:prstGeom>
          <a:gradFill flip="none" rotWithShape="1">
            <a:gsLst>
              <a:gs pos="3000">
                <a:schemeClr val="accent4"/>
              </a:gs>
              <a:gs pos="50000">
                <a:schemeClr val="accent4">
                  <a:lumMod val="75000"/>
                </a:schemeClr>
              </a:gs>
              <a:gs pos="100000">
                <a:schemeClr val="accent4">
                  <a:lumMod val="50000"/>
                </a:schemeClr>
              </a:gs>
            </a:gsLst>
            <a:path path="circle">
              <a:fillToRect l="100000" b="100000"/>
            </a:path>
            <a:tileRect t="-100000" r="-100000"/>
          </a:gradFill>
          <a:ln w="25400">
            <a:noFill/>
            <a:round/>
            <a:headEnd/>
            <a:tailEnd/>
          </a:ln>
          <a:effectLst>
            <a:outerShdw blurRad="50800" dist="38100" dir="8100000" algn="tr" rotWithShape="0">
              <a:prstClr val="black">
                <a:alpha val="40000"/>
              </a:prstClr>
            </a:outerShdw>
          </a:effectLst>
        </p:spPr>
        <p:txBody>
          <a:bodyPr anchor="ctr"/>
          <a:lstStyle/>
          <a:p>
            <a:pPr algn="ctr" defTabSz="457200" rtl="0" eaLnBrk="1" fontAlgn="base" hangingPunct="1">
              <a:spcBef>
                <a:spcPct val="0"/>
              </a:spcBef>
              <a:spcAft>
                <a:spcPct val="0"/>
              </a:spcAft>
            </a:pPr>
            <a:endParaRPr lang="en-US" sz="1800" b="1" kern="1200">
              <a:solidFill>
                <a:srgbClr val="FFFFFF"/>
              </a:solidFill>
              <a:latin typeface="Arial" pitchFamily="34" charset="0"/>
              <a:ea typeface="ＭＳ Ｐゴシック" pitchFamily="100" charset="-128"/>
              <a:cs typeface="+mn-cs"/>
            </a:endParaRPr>
          </a:p>
        </p:txBody>
      </p:sp>
      <p:sp>
        <p:nvSpPr>
          <p:cNvPr id="15" name="Oval 14"/>
          <p:cNvSpPr>
            <a:spLocks noChangeArrowheads="1"/>
          </p:cNvSpPr>
          <p:nvPr userDrawn="1"/>
        </p:nvSpPr>
        <p:spPr bwMode="auto">
          <a:xfrm>
            <a:off x="928688" y="6230938"/>
            <a:ext cx="255587" cy="247650"/>
          </a:xfrm>
          <a:prstGeom prst="ellipse">
            <a:avLst/>
          </a:prstGeom>
          <a:gradFill flip="none" rotWithShape="1">
            <a:gsLst>
              <a:gs pos="3000">
                <a:schemeClr val="accent4"/>
              </a:gs>
              <a:gs pos="50000">
                <a:schemeClr val="accent4">
                  <a:lumMod val="75000"/>
                </a:schemeClr>
              </a:gs>
              <a:gs pos="100000">
                <a:schemeClr val="accent4">
                  <a:lumMod val="50000"/>
                </a:schemeClr>
              </a:gs>
            </a:gsLst>
            <a:path path="circle">
              <a:fillToRect l="100000" b="100000"/>
            </a:path>
            <a:tileRect t="-100000" r="-100000"/>
          </a:gradFill>
          <a:ln w="25400">
            <a:noFill/>
            <a:round/>
            <a:headEnd/>
            <a:tailEnd/>
          </a:ln>
          <a:effectLst>
            <a:outerShdw blurRad="50800" dist="38100" dir="8100000" algn="tr" rotWithShape="0">
              <a:prstClr val="black">
                <a:alpha val="40000"/>
              </a:prstClr>
            </a:outerShdw>
          </a:effectLst>
        </p:spPr>
        <p:txBody>
          <a:bodyPr anchor="ctr"/>
          <a:lstStyle/>
          <a:p>
            <a:pPr algn="ctr" defTabSz="457200" rtl="0" eaLnBrk="1" fontAlgn="base" hangingPunct="1">
              <a:spcBef>
                <a:spcPct val="0"/>
              </a:spcBef>
              <a:spcAft>
                <a:spcPct val="0"/>
              </a:spcAft>
            </a:pPr>
            <a:endParaRPr lang="en-US" sz="1800" b="1" kern="1200">
              <a:solidFill>
                <a:srgbClr val="FFFFFF"/>
              </a:solidFill>
              <a:latin typeface="Arial" pitchFamily="34" charset="0"/>
              <a:ea typeface="ＭＳ Ｐゴシック" pitchFamily="100" charset="-128"/>
              <a:cs typeface="+mn-cs"/>
            </a:endParaRPr>
          </a:p>
        </p:txBody>
      </p:sp>
      <p:sp>
        <p:nvSpPr>
          <p:cNvPr id="17" name="Oval 16"/>
          <p:cNvSpPr>
            <a:spLocks noChangeArrowheads="1"/>
          </p:cNvSpPr>
          <p:nvPr userDrawn="1"/>
        </p:nvSpPr>
        <p:spPr bwMode="auto">
          <a:xfrm>
            <a:off x="2668588" y="2840038"/>
            <a:ext cx="255587" cy="247650"/>
          </a:xfrm>
          <a:prstGeom prst="ellipse">
            <a:avLst/>
          </a:prstGeom>
          <a:gradFill flip="none" rotWithShape="1">
            <a:gsLst>
              <a:gs pos="3000">
                <a:schemeClr val="accent4"/>
              </a:gs>
              <a:gs pos="50000">
                <a:schemeClr val="accent4">
                  <a:lumMod val="75000"/>
                </a:schemeClr>
              </a:gs>
              <a:gs pos="100000">
                <a:schemeClr val="accent4">
                  <a:lumMod val="50000"/>
                </a:schemeClr>
              </a:gs>
            </a:gsLst>
            <a:path path="circle">
              <a:fillToRect l="100000" b="100000"/>
            </a:path>
            <a:tileRect t="-100000" r="-100000"/>
          </a:gradFill>
          <a:ln w="25400">
            <a:noFill/>
            <a:round/>
            <a:headEnd/>
            <a:tailEnd/>
          </a:ln>
          <a:effectLst>
            <a:outerShdw blurRad="50800" dist="38100" dir="8100000" algn="tr" rotWithShape="0">
              <a:prstClr val="black">
                <a:alpha val="40000"/>
              </a:prstClr>
            </a:outerShdw>
          </a:effectLst>
        </p:spPr>
        <p:txBody>
          <a:bodyPr anchor="ctr"/>
          <a:lstStyle/>
          <a:p>
            <a:pPr algn="ctr" defTabSz="457200" rtl="0" eaLnBrk="1" fontAlgn="base" hangingPunct="1">
              <a:spcBef>
                <a:spcPct val="0"/>
              </a:spcBef>
              <a:spcAft>
                <a:spcPct val="0"/>
              </a:spcAft>
            </a:pPr>
            <a:endParaRPr lang="en-US" sz="1800" b="1" kern="1200">
              <a:solidFill>
                <a:srgbClr val="FFFFFF"/>
              </a:solidFill>
              <a:latin typeface="Arial" pitchFamily="34" charset="0"/>
              <a:ea typeface="ＭＳ Ｐゴシック" pitchFamily="100" charset="-128"/>
              <a:cs typeface="+mn-cs"/>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wo_content_boxes_w_takeaway">
    <p:spTree>
      <p:nvGrpSpPr>
        <p:cNvPr id="1" name=""/>
        <p:cNvGrpSpPr/>
        <p:nvPr/>
      </p:nvGrpSpPr>
      <p:grpSpPr>
        <a:xfrm>
          <a:off x="0" y="0"/>
          <a:ext cx="0" cy="0"/>
          <a:chOff x="0" y="0"/>
          <a:chExt cx="0" cy="0"/>
        </a:xfrm>
      </p:grpSpPr>
      <p:pic>
        <p:nvPicPr>
          <p:cNvPr id="10" name="Picture 9" descr="pittcon product background-1.jpg"/>
          <p:cNvPicPr>
            <a:picLocks noChangeAspect="1"/>
          </p:cNvPicPr>
          <p:nvPr/>
        </p:nvPicPr>
        <p:blipFill>
          <a:blip r:embed="rId2"/>
          <a:srcRect b="14819"/>
          <a:stretch>
            <a:fillRect/>
          </a:stretch>
        </p:blipFill>
        <p:spPr>
          <a:xfrm>
            <a:off x="0" y="2517775"/>
            <a:ext cx="9144000" cy="1533526"/>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44475" y="1066799"/>
            <a:ext cx="4144962" cy="4286251"/>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1066799"/>
            <a:ext cx="4144962" cy="4286251"/>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0" hasCustomPrompt="1"/>
          </p:nvPr>
        </p:nvSpPr>
        <p:spPr>
          <a:xfrm>
            <a:off x="242888" y="5635625"/>
            <a:ext cx="8677275" cy="384175"/>
          </a:xfrm>
        </p:spPr>
        <p:txBody>
          <a:bodyPr/>
          <a:lstStyle>
            <a:lvl1pPr algn="ctr">
              <a:buFontTx/>
              <a:buNone/>
              <a:defRPr sz="2200" b="1" i="1">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22 pt bold italic takeaway</a:t>
            </a:r>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horizontal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44475" y="905775"/>
            <a:ext cx="8675688" cy="2845488"/>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Content Placeholder 2"/>
          <p:cNvSpPr>
            <a:spLocks noGrp="1"/>
          </p:cNvSpPr>
          <p:nvPr>
            <p:ph sz="half" idx="10"/>
          </p:nvPr>
        </p:nvSpPr>
        <p:spPr>
          <a:xfrm>
            <a:off x="244475" y="3968751"/>
            <a:ext cx="8675688" cy="1979612"/>
          </a:xfrm>
          <a:prstGeom prst="roundRect">
            <a:avLst>
              <a:gd name="adj" fmla="val 2464"/>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1"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Four boxes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49238" y="9429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Content Placeholder 2"/>
          <p:cNvSpPr>
            <a:spLocks noGrp="1"/>
          </p:cNvSpPr>
          <p:nvPr>
            <p:ph sz="half" idx="10"/>
          </p:nvPr>
        </p:nvSpPr>
        <p:spPr>
          <a:xfrm>
            <a:off x="249238" y="33042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Text Placeholder 7"/>
          <p:cNvSpPr>
            <a:spLocks noGrp="1"/>
          </p:cNvSpPr>
          <p:nvPr>
            <p:ph type="body" sz="quarter" idx="12" hasCustomPrompt="1"/>
          </p:nvPr>
        </p:nvSpPr>
        <p:spPr>
          <a:xfrm>
            <a:off x="242888" y="5635625"/>
            <a:ext cx="8677275" cy="498475"/>
          </a:xfrm>
          <a:noFill/>
          <a:ln w="38100" cap="flat" algn="ctr">
            <a:no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a:lstStyle>
            <a:lvl1pPr marL="188913" indent="-188913" algn="ctr" rtl="0" eaLnBrk="1" fontAlgn="base" hangingPunct="1">
              <a:spcBef>
                <a:spcPct val="0"/>
              </a:spcBef>
              <a:spcAft>
                <a:spcPts val="600"/>
              </a:spcAft>
              <a:buClr>
                <a:schemeClr val="accent4"/>
              </a:buClr>
              <a:buFontTx/>
              <a:buNone/>
              <a:defRPr lang="en-US" sz="2200" b="1" i="1" dirty="0" smtClean="0">
                <a:solidFill>
                  <a:schemeClr val="accent4"/>
                </a:solidFill>
                <a:latin typeface="+mn-lt"/>
                <a:ea typeface="ＭＳ Ｐゴシック" pitchFamily="-60" charset="-128"/>
                <a:cs typeface="ＭＳ Ｐゴシック" pitchFamily="-60" charset="-128"/>
              </a:defRPr>
            </a:lvl1pPr>
          </a:lstStyle>
          <a:p>
            <a:pPr marL="188913" lvl="0" indent="-188913" algn="ctr" rtl="0" eaLnBrk="1" fontAlgn="base" hangingPunct="1">
              <a:spcBef>
                <a:spcPct val="0"/>
              </a:spcBef>
              <a:spcAft>
                <a:spcPts val="600"/>
              </a:spcAft>
              <a:buClr>
                <a:schemeClr val="accent4"/>
              </a:buClr>
              <a:buFontTx/>
              <a:buNone/>
            </a:pPr>
            <a:r>
              <a:rPr lang="en-US" dirty="0" smtClean="0"/>
              <a:t>22 pt bold italic takeaway</a:t>
            </a:r>
          </a:p>
        </p:txBody>
      </p:sp>
      <p:sp>
        <p:nvSpPr>
          <p:cNvPr id="9" name="Content Placeholder 2"/>
          <p:cNvSpPr>
            <a:spLocks noGrp="1"/>
          </p:cNvSpPr>
          <p:nvPr>
            <p:ph sz="half" idx="13"/>
          </p:nvPr>
        </p:nvSpPr>
        <p:spPr>
          <a:xfrm>
            <a:off x="4800600" y="9429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4"/>
          </p:nvPr>
        </p:nvSpPr>
        <p:spPr>
          <a:xfrm>
            <a:off x="4800600" y="3304275"/>
            <a:ext cx="4135436" cy="2182126"/>
          </a:xfrm>
          <a:prstGeom prst="roundRect">
            <a:avLst>
              <a:gd name="adj" fmla="val 40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000" b="0" kern="1200" dirty="0" smtClean="0">
                <a:solidFill>
                  <a:srgbClr val="000000"/>
                </a:solidFill>
                <a:latin typeface="Arial"/>
                <a:ea typeface="ＭＳ Ｐゴシック" pitchFamily="100" charset="-128"/>
                <a:cs typeface="+mn-cs"/>
              </a:defRPr>
            </a:lvl1pPr>
            <a:lvl2pPr marL="308610" indent="-154305"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2pPr>
            <a:lvl3pPr marL="508000" indent="-152400" algn="l" rtl="0" eaLnBrk="1" fontAlgn="base" hangingPunct="1">
              <a:lnSpc>
                <a:spcPct val="100000"/>
              </a:lnSpc>
              <a:spcBef>
                <a:spcPct val="0"/>
              </a:spcBef>
              <a:spcAft>
                <a:spcPts val="600"/>
              </a:spcAft>
              <a:buClr>
                <a:srgbClr val="3E6181"/>
              </a:buClr>
              <a:buSzPts val="1600"/>
              <a:buFont typeface="Arial"/>
              <a:buChar char="•"/>
              <a:defRPr lang="en-US" sz="16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_Title and Content with layout grid">
    <p:spTree>
      <p:nvGrpSpPr>
        <p:cNvPr id="1" name=""/>
        <p:cNvGrpSpPr/>
        <p:nvPr/>
      </p:nvGrpSpPr>
      <p:grpSpPr>
        <a:xfrm>
          <a:off x="0" y="0"/>
          <a:ext cx="0" cy="0"/>
          <a:chOff x="0" y="0"/>
          <a:chExt cx="0" cy="0"/>
        </a:xfrm>
      </p:grpSpPr>
      <p:sp>
        <p:nvSpPr>
          <p:cNvPr id="2" name="Title 1"/>
          <p:cNvSpPr>
            <a:spLocks noGrp="1"/>
          </p:cNvSpPr>
          <p:nvPr>
            <p:ph type="title"/>
          </p:nvPr>
        </p:nvSpPr>
        <p:spPr>
          <a:xfrm>
            <a:off x="236358" y="38100"/>
            <a:ext cx="8289925" cy="700088"/>
          </a:xfrm>
        </p:spPr>
        <p:txBody>
          <a:bodyPr/>
          <a:lstStyle/>
          <a:p>
            <a:r>
              <a:rPr lang="en-US" smtClean="0"/>
              <a:t>Click to edit Master title style</a:t>
            </a:r>
            <a:endParaRPr lang="en-US"/>
          </a:p>
        </p:txBody>
      </p:sp>
      <p:sp>
        <p:nvSpPr>
          <p:cNvPr id="3"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grpSp>
        <p:nvGrpSpPr>
          <p:cNvPr id="56" name="Group 55"/>
          <p:cNvGrpSpPr/>
          <p:nvPr/>
        </p:nvGrpSpPr>
        <p:grpSpPr>
          <a:xfrm>
            <a:off x="0" y="0"/>
            <a:ext cx="9144000" cy="6305550"/>
            <a:chOff x="0" y="0"/>
            <a:chExt cx="9144000" cy="6305550"/>
          </a:xfrm>
        </p:grpSpPr>
        <p:cxnSp>
          <p:nvCxnSpPr>
            <p:cNvPr id="4" name="Straight Connector 3"/>
            <p:cNvCxnSpPr/>
            <p:nvPr userDrawn="1"/>
          </p:nvCxnSpPr>
          <p:spPr bwMode="auto">
            <a:xfrm>
              <a:off x="242888"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 name="Straight Connector 4"/>
            <p:cNvCxnSpPr/>
            <p:nvPr userDrawn="1"/>
          </p:nvCxnSpPr>
          <p:spPr bwMode="auto">
            <a:xfrm>
              <a:off x="8915400"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 name="Straight Connector 5"/>
            <p:cNvCxnSpPr/>
            <p:nvPr userDrawn="1"/>
          </p:nvCxnSpPr>
          <p:spPr bwMode="auto">
            <a:xfrm>
              <a:off x="0" y="525463"/>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7" name="Straight Connector 6"/>
            <p:cNvCxnSpPr/>
            <p:nvPr userDrawn="1"/>
          </p:nvCxnSpPr>
          <p:spPr bwMode="auto">
            <a:xfrm>
              <a:off x="0" y="10668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8" name="Straight Connector 7"/>
            <p:cNvCxnSpPr/>
            <p:nvPr userDrawn="1"/>
          </p:nvCxnSpPr>
          <p:spPr bwMode="auto">
            <a:xfrm>
              <a:off x="0" y="57150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9" name="Straight Connector 8"/>
            <p:cNvCxnSpPr/>
            <p:nvPr userDrawn="1"/>
          </p:nvCxnSpPr>
          <p:spPr bwMode="auto">
            <a:xfrm>
              <a:off x="0" y="59436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10" name="Straight Connector 9"/>
            <p:cNvCxnSpPr/>
            <p:nvPr userDrawn="1"/>
          </p:nvCxnSpPr>
          <p:spPr bwMode="auto">
            <a:xfrm>
              <a:off x="2638425"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p:cNvCxnSpPr/>
            <p:nvPr userDrawn="1"/>
          </p:nvCxnSpPr>
          <p:spPr bwMode="auto">
            <a:xfrm>
              <a:off x="6486525"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userDrawn="1"/>
          </p:nvCxnSpPr>
          <p:spPr bwMode="auto">
            <a:xfrm>
              <a:off x="2305050"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userDrawn="1"/>
          </p:nvCxnSpPr>
          <p:spPr bwMode="auto">
            <a:xfrm>
              <a:off x="6858000" y="0"/>
              <a:ext cx="0" cy="63055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userDrawn="1"/>
          </p:nvCxnSpPr>
          <p:spPr bwMode="auto">
            <a:xfrm>
              <a:off x="4572000" y="809625"/>
              <a:ext cx="0" cy="4905375"/>
            </a:xfrm>
            <a:prstGeom prst="line">
              <a:avLst/>
            </a:prstGeom>
            <a:solidFill>
              <a:schemeClr val="accent1"/>
            </a:solidFill>
            <a:ln w="9525" cap="flat" cmpd="sng" algn="ctr">
              <a:solidFill>
                <a:schemeClr val="accent5">
                  <a:lumMod val="60000"/>
                  <a:lumOff val="40000"/>
                </a:schemeClr>
              </a:solidFill>
              <a:prstDash val="solid"/>
              <a:round/>
              <a:headEnd type="none" w="med" len="med"/>
              <a:tailEnd type="none" w="med" len="med"/>
            </a:ln>
            <a:effectLst/>
          </p:spPr>
        </p:cxnSp>
        <p:cxnSp>
          <p:nvCxnSpPr>
            <p:cNvPr id="15" name="Straight Connector 14"/>
            <p:cNvCxnSpPr/>
            <p:nvPr userDrawn="1"/>
          </p:nvCxnSpPr>
          <p:spPr bwMode="auto">
            <a:xfrm>
              <a:off x="242888" y="3448050"/>
              <a:ext cx="8677275" cy="0"/>
            </a:xfrm>
            <a:prstGeom prst="line">
              <a:avLst/>
            </a:prstGeom>
            <a:solidFill>
              <a:schemeClr val="accent1"/>
            </a:solidFill>
            <a:ln w="9525" cap="flat" cmpd="sng" algn="ctr">
              <a:solidFill>
                <a:schemeClr val="accent5">
                  <a:lumMod val="60000"/>
                  <a:lumOff val="40000"/>
                </a:schemeClr>
              </a:solidFill>
              <a:prstDash val="solid"/>
              <a:round/>
              <a:headEnd type="none" w="med" len="med"/>
              <a:tailEnd type="none" w="med" len="med"/>
            </a:ln>
            <a:effectLst/>
          </p:spPr>
        </p:cxnSp>
        <p:cxnSp>
          <p:nvCxnSpPr>
            <p:cNvPr id="16" name="Straight Connector 15"/>
            <p:cNvCxnSpPr/>
            <p:nvPr userDrawn="1"/>
          </p:nvCxnSpPr>
          <p:spPr bwMode="auto">
            <a:xfrm>
              <a:off x="242888" y="2514600"/>
              <a:ext cx="8677275"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17" name="Straight Connector 16"/>
            <p:cNvCxnSpPr/>
            <p:nvPr userDrawn="1"/>
          </p:nvCxnSpPr>
          <p:spPr bwMode="auto">
            <a:xfrm>
              <a:off x="242888"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8" name="Straight Connector 17"/>
            <p:cNvCxnSpPr/>
            <p:nvPr userDrawn="1"/>
          </p:nvCxnSpPr>
          <p:spPr bwMode="auto">
            <a:xfrm>
              <a:off x="8915400" y="0"/>
              <a:ext cx="0" cy="630555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9" name="Straight Connector 18"/>
            <p:cNvCxnSpPr/>
            <p:nvPr userDrawn="1"/>
          </p:nvCxnSpPr>
          <p:spPr bwMode="auto">
            <a:xfrm>
              <a:off x="0" y="525463"/>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0" name="Straight Connector 19"/>
            <p:cNvCxnSpPr/>
            <p:nvPr userDrawn="1"/>
          </p:nvCxnSpPr>
          <p:spPr bwMode="auto">
            <a:xfrm>
              <a:off x="0" y="10668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cxnSp>
          <p:nvCxnSpPr>
            <p:cNvPr id="21" name="Straight Connector 20"/>
            <p:cNvCxnSpPr/>
            <p:nvPr userDrawn="1"/>
          </p:nvCxnSpPr>
          <p:spPr bwMode="auto">
            <a:xfrm>
              <a:off x="0" y="5715000"/>
              <a:ext cx="9144000" cy="0"/>
            </a:xfrm>
            <a:prstGeom prst="line">
              <a:avLst/>
            </a:prstGeom>
            <a:solidFill>
              <a:schemeClr val="accent1"/>
            </a:solidFill>
            <a:ln w="9525" cap="flat" cmpd="sng" algn="ctr">
              <a:solidFill>
                <a:schemeClr val="accent6"/>
              </a:solidFill>
              <a:prstDash val="solid"/>
              <a:round/>
              <a:headEnd type="none" w="med" len="med"/>
              <a:tailEnd type="none" w="med" len="med"/>
            </a:ln>
            <a:effectLst/>
          </p:spPr>
        </p:cxnSp>
      </p:gr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with center background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descr="pittcon product background-1.jpg"/>
          <p:cNvPicPr>
            <a:picLocks noChangeAspect="1"/>
          </p:cNvPicPr>
          <p:nvPr/>
        </p:nvPicPr>
        <p:blipFill>
          <a:blip r:embed="rId2"/>
          <a:srcRect b="14819"/>
          <a:stretch>
            <a:fillRect/>
          </a:stretch>
        </p:blipFill>
        <p:spPr>
          <a:xfrm>
            <a:off x="0" y="2681287"/>
            <a:ext cx="9144000" cy="15335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146050"/>
            <a:ext cx="8547100" cy="8334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181100"/>
            <a:ext cx="4197350" cy="49196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54550" y="1181100"/>
            <a:ext cx="4197350" cy="49196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6358" y="38100"/>
            <a:ext cx="8289925" cy="700088"/>
          </a:xfrm>
        </p:spPr>
        <p:txBody>
          <a:bodyPr/>
          <a:lstStyle/>
          <a:p>
            <a:r>
              <a:rPr lang="en-US" smtClean="0"/>
              <a:t>Click to edit Master title style</a:t>
            </a:r>
            <a:endParaRPr lang="en-US"/>
          </a:p>
        </p:txBody>
      </p:sp>
      <p:sp>
        <p:nvSpPr>
          <p:cNvPr id="3"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2_Title Only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a:srcRect t="19148" b="35519"/>
          <a:stretch>
            <a:fillRect/>
          </a:stretch>
        </p:blipFill>
        <p:spPr>
          <a:xfrm>
            <a:off x="0" y="5957888"/>
            <a:ext cx="9144000" cy="34766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and body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a:srcRect t="19148" b="35519"/>
          <a:stretch>
            <a:fillRect/>
          </a:stretch>
        </p:blipFill>
        <p:spPr>
          <a:xfrm>
            <a:off x="0" y="5957888"/>
            <a:ext cx="9144000" cy="347662"/>
          </a:xfrm>
          <a:prstGeom prst="rect">
            <a:avLst/>
          </a:prstGeom>
        </p:spPr>
      </p:pic>
      <p:sp>
        <p:nvSpPr>
          <p:cNvPr id="7" name="Content Placeholder 2"/>
          <p:cNvSpPr>
            <a:spLocks noGrp="1"/>
          </p:cNvSpPr>
          <p:nvPr>
            <p:ph idx="1"/>
          </p:nvPr>
        </p:nvSpPr>
        <p:spPr>
          <a:xfrm>
            <a:off x="234950" y="922339"/>
            <a:ext cx="8685213" cy="4808536"/>
          </a:xfrm>
        </p:spPr>
        <p:txBody>
          <a:bodyPr/>
          <a:lstStyle>
            <a:lvl3pPr>
              <a:buClr>
                <a:schemeClr val="accent5">
                  <a:lumMod val="75000"/>
                </a:schemeClr>
              </a:buClr>
              <a:defRPr/>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and body box with liqui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pittcon product background-1.jpg"/>
          <p:cNvPicPr>
            <a:picLocks noChangeAspect="1"/>
          </p:cNvPicPr>
          <p:nvPr/>
        </p:nvPicPr>
        <p:blipFill>
          <a:blip r:embed="rId2"/>
          <a:srcRect t="19148" b="35519"/>
          <a:stretch>
            <a:fillRect/>
          </a:stretch>
        </p:blipFill>
        <p:spPr>
          <a:xfrm>
            <a:off x="0" y="5957888"/>
            <a:ext cx="9144000" cy="347662"/>
          </a:xfrm>
          <a:prstGeom prst="rect">
            <a:avLst/>
          </a:prstGeom>
        </p:spPr>
      </p:pic>
      <p:sp>
        <p:nvSpPr>
          <p:cNvPr id="7" name="Content Placeholder 2"/>
          <p:cNvSpPr>
            <a:spLocks noGrp="1"/>
          </p:cNvSpPr>
          <p:nvPr>
            <p:ph idx="1"/>
          </p:nvPr>
        </p:nvSpPr>
        <p:spPr>
          <a:xfrm>
            <a:off x="234950" y="1065213"/>
            <a:ext cx="8685213" cy="4364037"/>
          </a:xfrm>
          <a:prstGeom prst="roundRect">
            <a:avLst>
              <a:gd name="adj" fmla="val 1821"/>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400" b="0"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600"/>
              </a:spcAft>
              <a:buClr>
                <a:srgbClr val="3E6181"/>
              </a:buClr>
              <a:buSzPts val="2000"/>
              <a:buFont typeface="Arial"/>
              <a:buChar char="•"/>
              <a:defRPr lang="en-US" sz="2000" b="0" kern="1200" dirty="0" smtClean="0">
                <a:solidFill>
                  <a:srgbClr val="000000"/>
                </a:solidFill>
                <a:latin typeface="Arial"/>
                <a:ea typeface="ＭＳ Ｐゴシック" pitchFamily="100" charset="-128"/>
                <a:cs typeface="+mn-cs"/>
              </a:defRPr>
            </a:lvl2pPr>
            <a:lvl3pPr marL="635000" indent="-190500"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rgbClr val="000000"/>
                </a:solidFill>
                <a:latin typeface="Arial"/>
                <a:ea typeface="ＭＳ Ｐゴシック" pitchFamily="100" charset="-128"/>
                <a:cs typeface="+mn-cs"/>
              </a:defRPr>
            </a:lvl3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w body box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descr="pittcon product background-1.jpg"/>
          <p:cNvPicPr>
            <a:picLocks noChangeAspect="1"/>
          </p:cNvPicPr>
          <p:nvPr/>
        </p:nvPicPr>
        <p:blipFill>
          <a:blip r:embed="rId2"/>
          <a:srcRect b="14819"/>
          <a:stretch>
            <a:fillRect/>
          </a:stretch>
        </p:blipFill>
        <p:spPr>
          <a:xfrm>
            <a:off x="0" y="2681287"/>
            <a:ext cx="9144000" cy="1533526"/>
          </a:xfrm>
          <a:prstGeom prst="rect">
            <a:avLst/>
          </a:prstGeom>
        </p:spPr>
      </p:pic>
      <p:sp>
        <p:nvSpPr>
          <p:cNvPr id="7" name="Content Placeholder 2"/>
          <p:cNvSpPr>
            <a:spLocks noGrp="1"/>
          </p:cNvSpPr>
          <p:nvPr>
            <p:ph idx="1"/>
          </p:nvPr>
        </p:nvSpPr>
        <p:spPr>
          <a:xfrm>
            <a:off x="234950" y="1065213"/>
            <a:ext cx="8685213" cy="4364037"/>
          </a:xfrm>
          <a:prstGeom prst="roundRect">
            <a:avLst>
              <a:gd name="adj" fmla="val 1821"/>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a:lstStyle>
            <a:lvl1pPr marL="157428" indent="-157428" algn="l" rtl="0" eaLnBrk="1" fontAlgn="base" hangingPunct="1">
              <a:lnSpc>
                <a:spcPct val="100000"/>
              </a:lnSpc>
              <a:spcBef>
                <a:spcPct val="0"/>
              </a:spcBef>
              <a:spcAft>
                <a:spcPts val="600"/>
              </a:spcAft>
              <a:buClr>
                <a:srgbClr val="EE3134"/>
              </a:buClr>
              <a:buSzPts val="2000"/>
              <a:buFont typeface=""/>
              <a:buChar char="•"/>
              <a:defRPr lang="en-US" sz="2400" b="0"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600"/>
              </a:spcAft>
              <a:buClr>
                <a:srgbClr val="3E6181"/>
              </a:buClr>
              <a:buSzPts val="2000"/>
              <a:buFont typeface="Arial"/>
              <a:buChar char="•"/>
              <a:defRPr lang="en-US" sz="2000" b="0" kern="1200" dirty="0" smtClean="0">
                <a:solidFill>
                  <a:srgbClr val="000000"/>
                </a:solidFill>
                <a:latin typeface="Arial"/>
                <a:ea typeface="ＭＳ Ｐゴシック" pitchFamily="100" charset="-128"/>
                <a:cs typeface="+mn-cs"/>
              </a:defRPr>
            </a:lvl2pPr>
            <a:lvl3pPr marL="635000" indent="-190500" algn="l" rtl="0" eaLnBrk="1" fontAlgn="base" hangingPunct="1">
              <a:lnSpc>
                <a:spcPct val="100000"/>
              </a:lnSpc>
              <a:spcBef>
                <a:spcPct val="0"/>
              </a:spcBef>
              <a:spcAft>
                <a:spcPts val="600"/>
              </a:spcAft>
              <a:buClr>
                <a:srgbClr val="3E6181"/>
              </a:buClr>
              <a:buSzPts val="2000"/>
              <a:buFont typeface="Arial"/>
              <a:buChar char="•"/>
              <a:defRPr lang="en-US" sz="1800" b="0" kern="1200" dirty="0" smtClean="0">
                <a:solidFill>
                  <a:srgbClr val="000000"/>
                </a:solidFill>
                <a:latin typeface="Arial"/>
                <a:ea typeface="ＭＳ Ｐゴシック" pitchFamily="100" charset="-128"/>
                <a:cs typeface="+mn-cs"/>
              </a:defRPr>
            </a:lvl3pPr>
          </a:lstStyle>
          <a:p>
            <a:pPr lvl="0"/>
            <a:r>
              <a:rPr lang="en-US" smtClean="0"/>
              <a:t>Click to edit Master text styles</a:t>
            </a:r>
          </a:p>
          <a:p>
            <a:pPr lvl="1"/>
            <a:r>
              <a:rPr lang="en-US" smtClean="0"/>
              <a:t>Second level</a:t>
            </a:r>
          </a:p>
          <a:p>
            <a:pPr lvl="2"/>
            <a:r>
              <a:rPr lang="en-US" smtClean="0"/>
              <a:t>Third level</a:t>
            </a:r>
          </a:p>
        </p:txBody>
      </p:sp>
      <p:sp>
        <p:nvSpPr>
          <p:cNvPr id="8" name="Text Placeholder 8"/>
          <p:cNvSpPr>
            <a:spLocks noGrp="1"/>
          </p:cNvSpPr>
          <p:nvPr>
            <p:ph type="body" sz="quarter" idx="10" hasCustomPrompt="1"/>
          </p:nvPr>
        </p:nvSpPr>
        <p:spPr>
          <a:xfrm>
            <a:off x="242888" y="5635625"/>
            <a:ext cx="8677275" cy="384175"/>
          </a:xfrm>
        </p:spPr>
        <p:txBody>
          <a:bodyPr/>
          <a:lstStyle>
            <a:lvl1pPr algn="ctr">
              <a:buFontTx/>
              <a:buNone/>
              <a:defRPr sz="2200" b="1" i="1">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22 pt bold italic takeaway</a:t>
            </a:r>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4950" y="905775"/>
            <a:ext cx="4144963" cy="4825100"/>
          </a:xfrm>
        </p:spPr>
        <p:txBody>
          <a:bodyPr/>
          <a:lstStyle>
            <a:lvl1pPr marL="188913" indent="-188913" algn="l">
              <a:lnSpc>
                <a:spcPct val="100000"/>
              </a:lnSpc>
              <a:spcBef>
                <a:spcPct val="0"/>
              </a:spcBef>
              <a:spcAft>
                <a:spcPts val="600"/>
              </a:spcAft>
              <a:buClr>
                <a:srgbClr val="EE3134"/>
              </a:buClr>
              <a:buSzPts val="2400"/>
              <a:buFont typeface=""/>
              <a:buChar char="•"/>
              <a:defRPr sz="2400" b="0" baseline="0">
                <a:solidFill>
                  <a:srgbClr val="000000"/>
                </a:solidFill>
                <a:latin typeface="Arial"/>
              </a:defRPr>
            </a:lvl1pPr>
            <a:lvl2pPr marL="342900" indent="-171450" algn="l">
              <a:lnSpc>
                <a:spcPct val="100000"/>
              </a:lnSpc>
              <a:spcBef>
                <a:spcPct val="0"/>
              </a:spcBef>
              <a:spcAft>
                <a:spcPts val="600"/>
              </a:spcAft>
              <a:buClr>
                <a:srgbClr val="3E6181"/>
              </a:buClr>
              <a:buSzPts val="2000"/>
              <a:buFont typeface="Arial"/>
              <a:buChar char="•"/>
              <a:defRPr sz="2000">
                <a:solidFill>
                  <a:srgbClr val="000000"/>
                </a:solidFill>
                <a:latin typeface="Arial"/>
              </a:defRPr>
            </a:lvl2pPr>
            <a:lvl3pPr marL="571500" indent="-171450" algn="l">
              <a:lnSpc>
                <a:spcPct val="100000"/>
              </a:lnSpc>
              <a:spcBef>
                <a:spcPct val="0"/>
              </a:spcBef>
              <a:spcAft>
                <a:spcPts val="600"/>
              </a:spcAft>
              <a:buClr>
                <a:srgbClr val="3E6181"/>
              </a:buClr>
              <a:buSzPts val="1800"/>
              <a:buFont typeface="Arial"/>
              <a:buChar char="•"/>
              <a:defRPr sz="1800">
                <a:solidFill>
                  <a:srgbClr val="000000"/>
                </a:solidFill>
                <a:latin typeface="Arial"/>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905775"/>
            <a:ext cx="4144962" cy="4825100"/>
          </a:xfrm>
        </p:spPr>
        <p:txBody>
          <a:bodyPr/>
          <a:lstStyle>
            <a:lvl1pPr>
              <a:defRPr sz="2400" b="0"/>
            </a:lvl1pPr>
            <a:lvl2pPr>
              <a:buClr>
                <a:schemeClr val="accent5">
                  <a:lumMod val="75000"/>
                </a:schemeClr>
              </a:buClr>
              <a:defRPr sz="2000"/>
            </a:lvl2pPr>
            <a:lvl3pPr>
              <a:buClr>
                <a:schemeClr val="accent5">
                  <a:lumMod val="75000"/>
                </a:schemeClr>
              </a:buCl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pic>
        <p:nvPicPr>
          <p:cNvPr id="5" name="Picture 4" descr="pittcon product background-1.jpg"/>
          <p:cNvPicPr>
            <a:picLocks noChangeAspect="1"/>
          </p:cNvPicPr>
          <p:nvPr/>
        </p:nvPicPr>
        <p:blipFill>
          <a:blip r:embed="rId2"/>
          <a:srcRect t="19148" b="35519"/>
          <a:stretch>
            <a:fillRect/>
          </a:stretch>
        </p:blipFill>
        <p:spPr>
          <a:xfrm>
            <a:off x="0" y="5957888"/>
            <a:ext cx="9144000" cy="34766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1_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234950" y="905775"/>
            <a:ext cx="4144963" cy="4825100"/>
          </a:xfrm>
          <a:prstGeom prst="roundRect">
            <a:avLst>
              <a:gd name="adj" fmla="val 21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marL="188913" indent="-188913" algn="l" rtl="0" eaLnBrk="1" fontAlgn="base" hangingPunct="1">
              <a:lnSpc>
                <a:spcPct val="100000"/>
              </a:lnSpc>
              <a:spcBef>
                <a:spcPct val="0"/>
              </a:spcBef>
              <a:spcAft>
                <a:spcPts val="600"/>
              </a:spcAft>
              <a:buClr>
                <a:srgbClr val="EE3134"/>
              </a:buClr>
              <a:buSzPts val="2400"/>
              <a:buFont typeface=""/>
              <a:buChar char="•"/>
              <a:defRPr lang="en-US" sz="2000" b="1" kern="1200" dirty="0" smtClean="0">
                <a:solidFill>
                  <a:srgbClr val="000000"/>
                </a:solidFill>
                <a:latin typeface="Arial"/>
                <a:ea typeface="ＭＳ Ｐゴシック" pitchFamily="100" charset="-128"/>
                <a:cs typeface="+mn-cs"/>
              </a:defRPr>
            </a:lvl1pPr>
            <a:lvl2pPr marL="342900" indent="-171450" algn="l" rtl="0" eaLnBrk="1" fontAlgn="base" hangingPunct="1">
              <a:lnSpc>
                <a:spcPct val="100000"/>
              </a:lnSpc>
              <a:spcBef>
                <a:spcPct val="0"/>
              </a:spcBef>
              <a:spcAft>
                <a:spcPts val="600"/>
              </a:spcAft>
              <a:buClr>
                <a:srgbClr val="3E6181"/>
              </a:buClr>
              <a:buSzPts val="2000"/>
              <a:buFont typeface="Arial"/>
              <a:buChar char="•"/>
              <a:defRPr lang="en-US" sz="2000" b="0" kern="1200" dirty="0" smtClean="0">
                <a:solidFill>
                  <a:srgbClr val="000000"/>
                </a:solidFill>
                <a:latin typeface="Arial"/>
                <a:ea typeface="ＭＳ Ｐゴシック" pitchFamily="100" charset="-128"/>
                <a:cs typeface="+mn-cs"/>
              </a:defRPr>
            </a:lvl2pPr>
            <a:lvl3pPr marL="571500" indent="-171450" algn="l" rtl="0" eaLnBrk="1" fontAlgn="base" hangingPunct="1">
              <a:lnSpc>
                <a:spcPct val="100000"/>
              </a:lnSpc>
              <a:spcBef>
                <a:spcPct val="0"/>
              </a:spcBef>
              <a:spcAft>
                <a:spcPts val="600"/>
              </a:spcAft>
              <a:buClr>
                <a:srgbClr val="3E6181"/>
              </a:buClr>
              <a:buSzPts val="1800"/>
              <a:buFont typeface="Arial"/>
              <a:buChar char="•"/>
              <a:defRPr lang="en-US" sz="18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775201" y="905775"/>
            <a:ext cx="4144962" cy="4825100"/>
          </a:xfrm>
          <a:prstGeom prst="roundRect">
            <a:avLst>
              <a:gd name="adj" fmla="val 2112"/>
            </a:avLst>
          </a:prstGeom>
          <a:gradFill flip="none" rotWithShape="1">
            <a:gsLst>
              <a:gs pos="0">
                <a:schemeClr val="accent1"/>
              </a:gs>
              <a:gs pos="47000">
                <a:srgbClr val="FFFFFF"/>
              </a:gs>
            </a:gsLst>
            <a:lin ang="10800000" scaled="1"/>
            <a:tileRect/>
          </a:gradFill>
          <a:ln w="38100" cap="flat" algn="ctr">
            <a:solidFill>
              <a:schemeClr val="bg1"/>
            </a:solidFill>
            <a:round/>
            <a:headEnd type="none" w="med" len="med"/>
            <a:tailEnd type="none" w="med" len="med"/>
          </a:ln>
          <a:effectLst>
            <a:outerShdw blurRad="533400" dist="241300" dir="9180000" sx="95000" sy="95000" algn="tl" rotWithShape="0">
              <a:schemeClr val="accent1">
                <a:lumMod val="50000"/>
                <a:alpha val="43000"/>
              </a:schemeClr>
            </a:outerShdw>
          </a:effectLst>
        </p:spPr>
        <p:txBody>
          <a:bodyPr vert="horz" wrap="square" lIns="91440" tIns="182880" rIns="91440" bIns="91440" numCol="1" rtlCol="0" anchor="t" anchorCtr="0" compatLnSpc="1">
            <a:prstTxWarp prst="textNoShape">
              <a:avLst/>
            </a:prstTxWarp>
          </a:bodyPr>
          <a:lstStyle>
            <a:lvl1pPr algn="l" rtl="0" eaLnBrk="1" fontAlgn="base" hangingPunct="1">
              <a:lnSpc>
                <a:spcPct val="100000"/>
              </a:lnSpc>
              <a:spcBef>
                <a:spcPct val="0"/>
              </a:spcBef>
              <a:spcAft>
                <a:spcPts val="600"/>
              </a:spcAft>
              <a:buChar char="•"/>
              <a:defRPr lang="en-US" sz="2000" b="1" kern="1200" dirty="0" smtClean="0">
                <a:solidFill>
                  <a:srgbClr val="000000"/>
                </a:solidFill>
                <a:latin typeface="Arial"/>
                <a:ea typeface="ＭＳ Ｐゴシック" pitchFamily="100" charset="-128"/>
                <a:cs typeface="+mn-cs"/>
              </a:defRPr>
            </a:lvl1pPr>
            <a:lvl2pPr algn="l" rtl="0" eaLnBrk="1" fontAlgn="base" hangingPunct="1">
              <a:lnSpc>
                <a:spcPct val="100000"/>
              </a:lnSpc>
              <a:spcBef>
                <a:spcPct val="0"/>
              </a:spcBef>
              <a:spcAft>
                <a:spcPts val="600"/>
              </a:spcAft>
              <a:buClr>
                <a:schemeClr val="accent5">
                  <a:lumMod val="75000"/>
                </a:schemeClr>
              </a:buClr>
              <a:buChar char="•"/>
              <a:defRPr lang="en-US" sz="2000" b="0" kern="1200" dirty="0" smtClean="0">
                <a:solidFill>
                  <a:srgbClr val="000000"/>
                </a:solidFill>
                <a:latin typeface="Arial"/>
                <a:ea typeface="ＭＳ Ｐゴシック" pitchFamily="100" charset="-128"/>
                <a:cs typeface="+mn-cs"/>
              </a:defRPr>
            </a:lvl2pPr>
            <a:lvl3pPr algn="l" rtl="0" eaLnBrk="1" fontAlgn="base" hangingPunct="1">
              <a:lnSpc>
                <a:spcPct val="100000"/>
              </a:lnSpc>
              <a:spcBef>
                <a:spcPct val="0"/>
              </a:spcBef>
              <a:spcAft>
                <a:spcPts val="600"/>
              </a:spcAft>
              <a:buClr>
                <a:schemeClr val="accent5">
                  <a:lumMod val="75000"/>
                </a:schemeClr>
              </a:buClr>
              <a:buChar char="•"/>
              <a:defRPr lang="en-US" sz="1800" b="0" kern="1200" dirty="0" smtClean="0">
                <a:solidFill>
                  <a:srgbClr val="000000"/>
                </a:solidFill>
                <a:latin typeface="Arial"/>
                <a:ea typeface="ＭＳ Ｐゴシック" pitchFamily="100" charset="-128"/>
                <a:cs typeface="+mn-cs"/>
              </a:defRPr>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pic>
        <p:nvPicPr>
          <p:cNvPr id="5" name="Picture 4" descr="pittcon product background-1.jpg"/>
          <p:cNvPicPr>
            <a:picLocks noChangeAspect="1"/>
          </p:cNvPicPr>
          <p:nvPr/>
        </p:nvPicPr>
        <p:blipFill>
          <a:blip r:embed="rId2"/>
          <a:srcRect t="19148" b="35519"/>
          <a:stretch>
            <a:fillRect/>
          </a:stretch>
        </p:blipFill>
        <p:spPr>
          <a:xfrm>
            <a:off x="0" y="5957888"/>
            <a:ext cx="9144000" cy="347662"/>
          </a:xfrm>
          <a:prstGeom prst="rect">
            <a:avLst/>
          </a:prstGeom>
        </p:spPr>
      </p:pic>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p:nvPr/>
        </p:nvGrpSpPr>
        <p:grpSpPr>
          <a:xfrm>
            <a:off x="7591425" y="6372225"/>
            <a:ext cx="1552575" cy="485775"/>
            <a:chOff x="7591425" y="6372225"/>
            <a:chExt cx="1552575" cy="485775"/>
          </a:xfrm>
        </p:grpSpPr>
        <p:sp>
          <p:nvSpPr>
            <p:cNvPr id="9" name="Rectangle 8"/>
            <p:cNvSpPr/>
            <p:nvPr userDrawn="1"/>
          </p:nvSpPr>
          <p:spPr bwMode="auto">
            <a:xfrm>
              <a:off x="7591425" y="6372225"/>
              <a:ext cx="1552575" cy="4857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pic>
          <p:nvPicPr>
            <p:cNvPr id="1031" name="Picture 3" descr="ThermoFisher_PPT-Logo_032-Bk.jpg"/>
            <p:cNvPicPr>
              <a:picLocks noChangeAspect="1"/>
            </p:cNvPicPr>
            <p:nvPr/>
          </p:nvPicPr>
          <p:blipFill>
            <a:blip r:embed="rId19"/>
            <a:srcRect/>
            <a:stretch>
              <a:fillRect/>
            </a:stretch>
          </p:blipFill>
          <p:spPr bwMode="auto">
            <a:xfrm>
              <a:off x="7700963" y="6478588"/>
              <a:ext cx="1231900" cy="265112"/>
            </a:xfrm>
            <a:prstGeom prst="rect">
              <a:avLst/>
            </a:prstGeom>
            <a:noFill/>
            <a:ln w="9525">
              <a:noFill/>
              <a:miter lim="800000"/>
              <a:headEnd/>
              <a:tailEnd/>
            </a:ln>
          </p:spPr>
        </p:pic>
      </p:grpSp>
      <p:cxnSp>
        <p:nvCxnSpPr>
          <p:cNvPr id="1026" name="Straight Connector 17"/>
          <p:cNvCxnSpPr>
            <a:cxnSpLocks noChangeShapeType="1"/>
          </p:cNvCxnSpPr>
          <p:nvPr/>
        </p:nvCxnSpPr>
        <p:spPr bwMode="auto">
          <a:xfrm rot="10800000" flipV="1">
            <a:off x="0" y="769938"/>
            <a:ext cx="9144000" cy="0"/>
          </a:xfrm>
          <a:prstGeom prst="line">
            <a:avLst/>
          </a:prstGeom>
          <a:noFill/>
          <a:ln w="57150">
            <a:solidFill>
              <a:srgbClr val="5C81AA"/>
            </a:solidFill>
            <a:round/>
            <a:headEnd/>
            <a:tailEnd/>
          </a:ln>
        </p:spPr>
      </p:cxnSp>
      <p:sp>
        <p:nvSpPr>
          <p:cNvPr id="1027" name="Rectangle 7"/>
          <p:cNvSpPr>
            <a:spLocks noGrp="1" noChangeArrowheads="1"/>
          </p:cNvSpPr>
          <p:nvPr>
            <p:ph type="body" idx="1"/>
          </p:nvPr>
        </p:nvSpPr>
        <p:spPr bwMode="auto">
          <a:xfrm>
            <a:off x="244476" y="919164"/>
            <a:ext cx="8675688" cy="4811712"/>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p>
            <a:pPr lvl="0"/>
            <a:r>
              <a:rPr lang="en-US" dirty="0" smtClean="0"/>
              <a:t>First level: Arial 24pt</a:t>
            </a:r>
          </a:p>
          <a:p>
            <a:pPr lvl="1"/>
            <a:r>
              <a:rPr lang="en-US" dirty="0" smtClean="0"/>
              <a:t>Second level: Arial 20pt</a:t>
            </a:r>
          </a:p>
          <a:p>
            <a:pPr lvl="2"/>
            <a:r>
              <a:rPr lang="en-US" dirty="0" smtClean="0"/>
              <a:t>Third level: Arial 18pt					</a:t>
            </a:r>
          </a:p>
        </p:txBody>
      </p:sp>
      <p:sp>
        <p:nvSpPr>
          <p:cNvPr id="1028" name="Rectangle 8"/>
          <p:cNvSpPr>
            <a:spLocks noGrp="1" noChangeArrowheads="1"/>
          </p:cNvSpPr>
          <p:nvPr>
            <p:ph type="title"/>
          </p:nvPr>
        </p:nvSpPr>
        <p:spPr bwMode="gray">
          <a:xfrm>
            <a:off x="237137" y="41874"/>
            <a:ext cx="8683026" cy="700088"/>
          </a:xfrm>
          <a:prstGeom prst="rect">
            <a:avLst/>
          </a:prstGeom>
          <a:noFill/>
          <a:ln w="9525">
            <a:noFill/>
            <a:miter lim="800000"/>
            <a:headEnd/>
            <a:tailEnd/>
          </a:ln>
        </p:spPr>
        <p:txBody>
          <a:bodyPr vert="horz" wrap="square" lIns="45720" tIns="45716" rIns="45720" bIns="45716" numCol="1" anchor="ctr" anchorCtr="0" compatLnSpc="1">
            <a:prstTxWarp prst="textNoShape">
              <a:avLst/>
            </a:prstTxWarp>
          </a:bodyPr>
          <a:lstStyle/>
          <a:p>
            <a:pPr lvl="0"/>
            <a:r>
              <a:rPr lang="en-US" dirty="0" smtClean="0"/>
              <a:t>Title : Arial 28pt</a:t>
            </a:r>
          </a:p>
        </p:txBody>
      </p:sp>
      <p:sp>
        <p:nvSpPr>
          <p:cNvPr id="98313" name="Rectangle 9"/>
          <p:cNvSpPr>
            <a:spLocks noChangeArrowheads="1"/>
          </p:cNvSpPr>
          <p:nvPr/>
        </p:nvSpPr>
        <p:spPr bwMode="auto">
          <a:xfrm>
            <a:off x="120650" y="6383338"/>
            <a:ext cx="1309688" cy="354012"/>
          </a:xfrm>
          <a:prstGeom prst="rect">
            <a:avLst/>
          </a:prstGeom>
          <a:noFill/>
          <a:ln w="9525">
            <a:noFill/>
            <a:miter lim="800000"/>
            <a:headEnd/>
            <a:tailEnd/>
          </a:ln>
          <a:effectLst/>
        </p:spPr>
        <p:txBody>
          <a:bodyPr anchor="b"/>
          <a:lstStyle/>
          <a:p>
            <a:fld id="{BC224649-6F24-4CDF-9623-7616656F3EFD}" type="slidenum">
              <a:rPr lang="en-US" sz="1000" b="1"/>
              <a:pPr/>
              <a:t>‹#›</a:t>
            </a:fld>
            <a:endParaRPr lang="en-US" sz="1200" b="1"/>
          </a:p>
        </p:txBody>
      </p:sp>
      <p:sp>
        <p:nvSpPr>
          <p:cNvPr id="98322" name="Line 18"/>
          <p:cNvSpPr>
            <a:spLocks noChangeShapeType="1"/>
          </p:cNvSpPr>
          <p:nvPr/>
        </p:nvSpPr>
        <p:spPr bwMode="auto">
          <a:xfrm>
            <a:off x="-7938" y="6311900"/>
            <a:ext cx="9151938" cy="0"/>
          </a:xfrm>
          <a:prstGeom prst="line">
            <a:avLst/>
          </a:prstGeom>
          <a:noFill/>
          <a:ln w="28575">
            <a:solidFill>
              <a:srgbClr val="4F6F92"/>
            </a:solidFill>
            <a:round/>
            <a:headEnd/>
            <a:tailEnd/>
          </a:ln>
        </p:spPr>
        <p:txBody>
          <a:bodyPr wrap="none" anchor="ctr"/>
          <a:lstStyle/>
          <a:p>
            <a:pPr>
              <a:defRPr/>
            </a:pPr>
            <a:endParaRPr lang="en-US">
              <a:latin typeface="Arial" pitchFamily="124" charset="0"/>
              <a:ea typeface="+mn-ea"/>
            </a:endParaRPr>
          </a:p>
        </p:txBody>
      </p:sp>
      <p:sp>
        <p:nvSpPr>
          <p:cNvPr id="6" name="Text Box 9" hidden="1"/>
          <p:cNvSpPr txBox="1">
            <a:spLocks noChangeArrowheads="1"/>
          </p:cNvSpPr>
          <p:nvPr/>
        </p:nvSpPr>
        <p:spPr bwMode="auto">
          <a:xfrm>
            <a:off x="3897984" y="6540500"/>
            <a:ext cx="1347787" cy="214313"/>
          </a:xfrm>
          <a:prstGeom prst="rect">
            <a:avLst/>
          </a:prstGeom>
          <a:noFill/>
          <a:ln w="9525">
            <a:noFill/>
            <a:miter lim="800000"/>
            <a:headEnd/>
            <a:tailEnd/>
          </a:ln>
        </p:spPr>
        <p:txBody>
          <a:bodyPr wrap="none">
            <a:spAutoFit/>
          </a:bodyPr>
          <a:lstStyle/>
          <a:p>
            <a:pPr defTabSz="457200"/>
            <a:r>
              <a:rPr lang="en-US" sz="800" i="1" dirty="0">
                <a:latin typeface="Arial Unicode MS" pitchFamily="34" charset="-128"/>
              </a:rPr>
              <a:t>Proprietary &amp; Confidential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ransition>
    <p:fade/>
  </p:transition>
  <p:timing>
    <p:tnLst>
      <p:par>
        <p:cTn id="1" dur="indefinite" restart="never" nodeType="tmRoot"/>
      </p:par>
    </p:tnLst>
  </p:timing>
  <p:txStyles>
    <p:titleStyle>
      <a:lvl1pPr algn="l" rtl="0" eaLnBrk="1" fontAlgn="base" hangingPunct="1">
        <a:lnSpc>
          <a:spcPct val="95000"/>
        </a:lnSpc>
        <a:spcBef>
          <a:spcPct val="0"/>
        </a:spcBef>
        <a:spcAft>
          <a:spcPct val="0"/>
        </a:spcAft>
        <a:defRPr sz="2800">
          <a:solidFill>
            <a:schemeClr val="tx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p:titleStyle>
    <p:bodyStyle>
      <a:lvl1pPr marL="188913" indent="-188913" algn="l" defTabSz="171450" rtl="0" eaLnBrk="1" fontAlgn="base" hangingPunct="1">
        <a:spcBef>
          <a:spcPct val="0"/>
        </a:spcBef>
        <a:spcAft>
          <a:spcPts val="600"/>
        </a:spcAft>
        <a:buClr>
          <a:schemeClr val="accent4"/>
        </a:buClr>
        <a:buChar char="•"/>
        <a:defRPr sz="2400" b="0">
          <a:solidFill>
            <a:schemeClr val="tx1"/>
          </a:solidFill>
          <a:latin typeface="+mn-lt"/>
          <a:ea typeface="ＭＳ Ｐゴシック" pitchFamily="-60" charset="-128"/>
          <a:cs typeface="ＭＳ Ｐゴシック" pitchFamily="-60" charset="-128"/>
        </a:defRPr>
      </a:lvl1pPr>
      <a:lvl2pPr marL="342900" indent="-171450" algn="l" defTabSz="342900" rtl="0" eaLnBrk="1" fontAlgn="base" hangingPunct="1">
        <a:spcBef>
          <a:spcPct val="0"/>
        </a:spcBef>
        <a:spcAft>
          <a:spcPts val="600"/>
        </a:spcAft>
        <a:buClr>
          <a:schemeClr val="accent5">
            <a:lumMod val="75000"/>
          </a:schemeClr>
        </a:buClr>
        <a:buFont typeface="Arial" pitchFamily="34" charset="0"/>
        <a:buChar char="•"/>
        <a:defRPr sz="2000">
          <a:solidFill>
            <a:schemeClr val="tx1"/>
          </a:solidFill>
          <a:latin typeface="+mn-lt"/>
          <a:ea typeface="ＭＳ Ｐゴシック" pitchFamily="124" charset="-128"/>
        </a:defRPr>
      </a:lvl2pPr>
      <a:lvl3pPr marL="571500" indent="-171450" algn="l" defTabSz="571500" rtl="0" eaLnBrk="1" fontAlgn="base" hangingPunct="1">
        <a:spcBef>
          <a:spcPct val="0"/>
        </a:spcBef>
        <a:spcAft>
          <a:spcPts val="600"/>
        </a:spcAft>
        <a:buClr>
          <a:schemeClr val="accent5">
            <a:lumMod val="75000"/>
          </a:schemeClr>
        </a:buClr>
        <a:buFont typeface="Arial" pitchFamily="34" charset="0"/>
        <a:buChar char="•"/>
        <a:defRPr>
          <a:solidFill>
            <a:schemeClr val="tx1"/>
          </a:solidFill>
          <a:latin typeface="+mn-lt"/>
          <a:ea typeface="ＭＳ Ｐゴシック" pitchFamily="124" charset="-128"/>
        </a:defRPr>
      </a:lvl3pPr>
      <a:lvl4pPr marL="1317625" indent="-203200" algn="l" rtl="0" eaLnBrk="1" fontAlgn="base" hangingPunct="1">
        <a:spcBef>
          <a:spcPct val="0"/>
        </a:spcBef>
        <a:spcAft>
          <a:spcPct val="20000"/>
        </a:spcAft>
        <a:buFont typeface="Symbol" pitchFamily="18" charset="2"/>
        <a:buChar char="-"/>
        <a:defRPr sz="1600">
          <a:solidFill>
            <a:schemeClr val="tx1"/>
          </a:solidFill>
          <a:latin typeface="+mn-lt"/>
          <a:ea typeface="ＭＳ Ｐゴシック" pitchFamily="124" charset="-128"/>
        </a:defRPr>
      </a:lvl4pPr>
      <a:lvl5pPr marL="17160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5pPr>
      <a:lvl6pPr marL="21732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6pPr>
      <a:lvl7pPr marL="26304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7pPr>
      <a:lvl8pPr marL="30876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8pPr>
      <a:lvl9pPr marL="3544888" indent="-182563" algn="l" rtl="0" eaLnBrk="1" fontAlgn="base" hangingPunct="1">
        <a:spcBef>
          <a:spcPct val="0"/>
        </a:spcBef>
        <a:spcAft>
          <a:spcPct val="20000"/>
        </a:spcAft>
        <a:buChar char="•"/>
        <a:defRPr sz="1500">
          <a:solidFill>
            <a:schemeClr val="tx1"/>
          </a:solidFill>
          <a:latin typeface="+mn-lt"/>
          <a:ea typeface="ＭＳ Ｐゴシック" pitchFamily="12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5.png"/><Relationship Id="rId7" Type="http://schemas.openxmlformats.org/officeDocument/2006/relationships/hyperlink" Target="http://www.thermofisher.com/us/en/home/products-and-services/promotions/ion-community.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mailto:Jingwei.Ni@thermofisher.com" TargetMode="External"/><Relationship Id="rId5" Type="http://schemas.openxmlformats.org/officeDocument/2006/relationships/hyperlink" Target="mailto:ngs-amsupport@lifetech.com" TargetMode="External"/><Relationship Id="rId4" Type="http://schemas.openxmlformats.org/officeDocument/2006/relationships/hyperlink" Target="mailto:ionsupport@lifetech.com"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qpsd93d2mc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7962" y="2468736"/>
            <a:ext cx="5892201" cy="1027966"/>
          </a:xfrm>
        </p:spPr>
        <p:txBody>
          <a:bodyPr/>
          <a:lstStyle/>
          <a:p>
            <a:r>
              <a:rPr lang="en-US" sz="3200" dirty="0" smtClean="0">
                <a:latin typeface="Arial" pitchFamily="34" charset="0"/>
                <a:cs typeface="Arial" pitchFamily="34" charset="0"/>
              </a:rPr>
              <a:t>Ion Chef &amp; S5/S5xl</a:t>
            </a:r>
            <a:br>
              <a:rPr lang="en-US" sz="3200" dirty="0" smtClean="0">
                <a:latin typeface="Arial" pitchFamily="34" charset="0"/>
                <a:cs typeface="Arial" pitchFamily="34" charset="0"/>
              </a:rPr>
            </a:br>
            <a:r>
              <a:rPr lang="en-US" sz="3200" dirty="0" smtClean="0">
                <a:latin typeface="Arial" pitchFamily="34" charset="0"/>
                <a:cs typeface="Arial" pitchFamily="34" charset="0"/>
              </a:rPr>
              <a:t>System overview &amp; workflow</a:t>
            </a:r>
            <a:endParaRPr lang="en-US" sz="3200" dirty="0"/>
          </a:p>
        </p:txBody>
      </p:sp>
    </p:spTree>
    <p:extLst>
      <p:ext uri="{BB962C8B-B14F-4D97-AF65-F5344CB8AC3E}">
        <p14:creationId xmlns:p14="http://schemas.microsoft.com/office/powerpoint/2010/main" val="423830362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9568" t="35873" r="33199" b="30664"/>
          <a:stretch/>
        </p:blipFill>
        <p:spPr bwMode="auto">
          <a:xfrm>
            <a:off x="1425984" y="1488308"/>
            <a:ext cx="5635723" cy="389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6784" y="4168077"/>
            <a:ext cx="1219200" cy="830997"/>
          </a:xfrm>
          <a:prstGeom prst="rect">
            <a:avLst/>
          </a:prstGeom>
          <a:noFill/>
        </p:spPr>
        <p:txBody>
          <a:bodyPr wrap="square" rtlCol="0">
            <a:spAutoFit/>
          </a:bodyPr>
          <a:lstStyle/>
          <a:p>
            <a:r>
              <a:rPr lang="en-US" sz="1200" b="1" dirty="0" smtClean="0"/>
              <a:t>Solution Cartridge Ambient Station</a:t>
            </a:r>
            <a:endParaRPr lang="en-US" sz="1200" b="1" dirty="0"/>
          </a:p>
        </p:txBody>
      </p:sp>
      <p:sp>
        <p:nvSpPr>
          <p:cNvPr id="3" name="Left Brace 2"/>
          <p:cNvSpPr/>
          <p:nvPr/>
        </p:nvSpPr>
        <p:spPr>
          <a:xfrm>
            <a:off x="1083084" y="3950546"/>
            <a:ext cx="249176" cy="778807"/>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Left Brace 3"/>
          <p:cNvSpPr/>
          <p:nvPr/>
        </p:nvSpPr>
        <p:spPr>
          <a:xfrm>
            <a:off x="1083084" y="2901468"/>
            <a:ext cx="190500" cy="78036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p:cNvSpPr txBox="1"/>
          <p:nvPr/>
        </p:nvSpPr>
        <p:spPr>
          <a:xfrm>
            <a:off x="54384" y="2901468"/>
            <a:ext cx="1143000" cy="646331"/>
          </a:xfrm>
          <a:prstGeom prst="rect">
            <a:avLst/>
          </a:prstGeom>
          <a:noFill/>
        </p:spPr>
        <p:txBody>
          <a:bodyPr wrap="square" rtlCol="0">
            <a:spAutoFit/>
          </a:bodyPr>
          <a:lstStyle/>
          <a:p>
            <a:r>
              <a:rPr lang="en-US" sz="1200" b="1" dirty="0" smtClean="0"/>
              <a:t>Reagent Cartridge Cold Station</a:t>
            </a:r>
            <a:endParaRPr lang="en-US" sz="1200" b="1" dirty="0"/>
          </a:p>
        </p:txBody>
      </p:sp>
      <p:sp>
        <p:nvSpPr>
          <p:cNvPr id="6" name="TextBox 5"/>
          <p:cNvSpPr txBox="1"/>
          <p:nvPr/>
        </p:nvSpPr>
        <p:spPr>
          <a:xfrm>
            <a:off x="130584" y="1826475"/>
            <a:ext cx="1143000" cy="276999"/>
          </a:xfrm>
          <a:prstGeom prst="rect">
            <a:avLst/>
          </a:prstGeom>
          <a:noFill/>
        </p:spPr>
        <p:txBody>
          <a:bodyPr wrap="square" rtlCol="0">
            <a:spAutoFit/>
          </a:bodyPr>
          <a:lstStyle/>
          <a:p>
            <a:r>
              <a:rPr lang="en-US" sz="1200" b="1" dirty="0"/>
              <a:t>New tip rack </a:t>
            </a:r>
          </a:p>
        </p:txBody>
      </p:sp>
      <p:sp>
        <p:nvSpPr>
          <p:cNvPr id="7" name="TextBox 6"/>
          <p:cNvSpPr txBox="1"/>
          <p:nvPr/>
        </p:nvSpPr>
        <p:spPr>
          <a:xfrm>
            <a:off x="7712484" y="749586"/>
            <a:ext cx="1409700" cy="276999"/>
          </a:xfrm>
          <a:prstGeom prst="rect">
            <a:avLst/>
          </a:prstGeom>
          <a:noFill/>
        </p:spPr>
        <p:txBody>
          <a:bodyPr wrap="square" rtlCol="0">
            <a:spAutoFit/>
          </a:bodyPr>
          <a:lstStyle/>
          <a:p>
            <a:r>
              <a:rPr lang="en-US" sz="1200" b="1" dirty="0"/>
              <a:t>Used tip rack. </a:t>
            </a:r>
            <a:endParaRPr lang="en-US" sz="1200" b="1" strike="sngStrike" dirty="0"/>
          </a:p>
        </p:txBody>
      </p:sp>
      <p:sp>
        <p:nvSpPr>
          <p:cNvPr id="8" name="TextBox 7"/>
          <p:cNvSpPr txBox="1"/>
          <p:nvPr/>
        </p:nvSpPr>
        <p:spPr>
          <a:xfrm>
            <a:off x="7674384" y="1341474"/>
            <a:ext cx="1409700" cy="461665"/>
          </a:xfrm>
          <a:prstGeom prst="rect">
            <a:avLst/>
          </a:prstGeom>
          <a:noFill/>
        </p:spPr>
        <p:txBody>
          <a:bodyPr wrap="square" rtlCol="0">
            <a:spAutoFit/>
          </a:bodyPr>
          <a:lstStyle/>
          <a:p>
            <a:r>
              <a:rPr lang="en-US" sz="1200" b="1" dirty="0"/>
              <a:t>Enrichment module</a:t>
            </a:r>
          </a:p>
        </p:txBody>
      </p:sp>
      <p:sp>
        <p:nvSpPr>
          <p:cNvPr id="9" name="TextBox 8"/>
          <p:cNvSpPr txBox="1"/>
          <p:nvPr/>
        </p:nvSpPr>
        <p:spPr>
          <a:xfrm>
            <a:off x="7712484" y="2789274"/>
            <a:ext cx="1409700" cy="646331"/>
          </a:xfrm>
          <a:prstGeom prst="rect">
            <a:avLst/>
          </a:prstGeom>
          <a:noFill/>
        </p:spPr>
        <p:txBody>
          <a:bodyPr wrap="square" rtlCol="0">
            <a:spAutoFit/>
          </a:bodyPr>
          <a:lstStyle/>
          <a:p>
            <a:r>
              <a:rPr lang="en-US" sz="1200" b="1" dirty="0" smtClean="0"/>
              <a:t>Tube centrifuges for ISP recovery and washing</a:t>
            </a:r>
            <a:endParaRPr lang="en-US" sz="1200" b="1" dirty="0"/>
          </a:p>
        </p:txBody>
      </p:sp>
      <p:sp>
        <p:nvSpPr>
          <p:cNvPr id="10" name="TextBox 9"/>
          <p:cNvSpPr txBox="1"/>
          <p:nvPr/>
        </p:nvSpPr>
        <p:spPr>
          <a:xfrm>
            <a:off x="-21815" y="1293075"/>
            <a:ext cx="1409700" cy="276999"/>
          </a:xfrm>
          <a:prstGeom prst="rect">
            <a:avLst/>
          </a:prstGeom>
          <a:noFill/>
        </p:spPr>
        <p:txBody>
          <a:bodyPr wrap="square" rtlCol="0">
            <a:spAutoFit/>
          </a:bodyPr>
          <a:lstStyle/>
          <a:p>
            <a:r>
              <a:rPr lang="en-US" sz="1200" b="1" dirty="0"/>
              <a:t>Thermal</a:t>
            </a:r>
            <a:r>
              <a:rPr lang="en-US" sz="1200" b="1" dirty="0" smtClean="0"/>
              <a:t> </a:t>
            </a:r>
            <a:r>
              <a:rPr lang="en-US" sz="1200" b="1" dirty="0"/>
              <a:t>cycler</a:t>
            </a:r>
          </a:p>
        </p:txBody>
      </p:sp>
      <p:sp>
        <p:nvSpPr>
          <p:cNvPr id="11" name="TextBox 5"/>
          <p:cNvSpPr txBox="1">
            <a:spLocks noChangeArrowheads="1"/>
          </p:cNvSpPr>
          <p:nvPr/>
        </p:nvSpPr>
        <p:spPr bwMode="auto">
          <a:xfrm>
            <a:off x="-14820" y="42779"/>
            <a:ext cx="9144000" cy="584775"/>
          </a:xfrm>
          <a:prstGeom prst="rect">
            <a:avLst/>
          </a:prstGeom>
          <a:noFill/>
          <a:ln w="9525">
            <a:noFill/>
            <a:miter lim="800000"/>
            <a:headEnd/>
            <a:tailEnd/>
          </a:ln>
        </p:spPr>
        <p:txBody>
          <a:bodyPr>
            <a:spAutoFit/>
          </a:bodyPr>
          <a:lstStyle/>
          <a:p>
            <a:pPr algn="ctr"/>
            <a:r>
              <a:rPr lang="en-US" sz="3200" dirty="0"/>
              <a:t>Ion Chef™ System </a:t>
            </a:r>
            <a:r>
              <a:rPr lang="en-US" sz="3200" dirty="0" smtClean="0"/>
              <a:t>Orientation: Deck Layout</a:t>
            </a:r>
            <a:endParaRPr lang="en-US" sz="3200" b="1" i="1" dirty="0"/>
          </a:p>
        </p:txBody>
      </p:sp>
      <p:sp>
        <p:nvSpPr>
          <p:cNvPr id="12" name="TextBox 11"/>
          <p:cNvSpPr txBox="1"/>
          <p:nvPr/>
        </p:nvSpPr>
        <p:spPr>
          <a:xfrm>
            <a:off x="206784" y="759675"/>
            <a:ext cx="1600200" cy="276999"/>
          </a:xfrm>
          <a:prstGeom prst="rect">
            <a:avLst/>
          </a:prstGeom>
          <a:noFill/>
        </p:spPr>
        <p:txBody>
          <a:bodyPr wrap="square" rtlCol="0">
            <a:spAutoFit/>
          </a:bodyPr>
          <a:lstStyle/>
          <a:p>
            <a:r>
              <a:rPr lang="en-US" sz="1200" b="1" dirty="0"/>
              <a:t>Thermal</a:t>
            </a:r>
            <a:r>
              <a:rPr lang="en-US" sz="1200" b="1" dirty="0" smtClean="0"/>
              <a:t> </a:t>
            </a:r>
            <a:r>
              <a:rPr lang="en-US" sz="1200" b="1" dirty="0"/>
              <a:t>cycler</a:t>
            </a:r>
            <a:r>
              <a:rPr lang="en-US" sz="1200" b="1" dirty="0" smtClean="0"/>
              <a:t> </a:t>
            </a:r>
            <a:r>
              <a:rPr lang="en-US" sz="1200" b="1" dirty="0"/>
              <a:t>lid</a:t>
            </a:r>
          </a:p>
        </p:txBody>
      </p:sp>
      <p:cxnSp>
        <p:nvCxnSpPr>
          <p:cNvPr id="16" name="Straight Arrow Connector 15"/>
          <p:cNvCxnSpPr>
            <a:stCxn id="24" idx="3"/>
          </p:cNvCxnSpPr>
          <p:nvPr/>
        </p:nvCxnSpPr>
        <p:spPr>
          <a:xfrm flipV="1">
            <a:off x="1605937" y="4815083"/>
            <a:ext cx="1835099" cy="134089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297745" y="1978875"/>
            <a:ext cx="890239" cy="42939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3"/>
          </p:cNvCxnSpPr>
          <p:nvPr/>
        </p:nvCxnSpPr>
        <p:spPr>
          <a:xfrm>
            <a:off x="1387885" y="1431575"/>
            <a:ext cx="2171699" cy="16808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722288" y="930310"/>
            <a:ext cx="1913496" cy="117316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388384" y="930311"/>
            <a:ext cx="2400302" cy="134169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1"/>
          </p:cNvCxnSpPr>
          <p:nvPr/>
        </p:nvCxnSpPr>
        <p:spPr>
          <a:xfrm flipH="1">
            <a:off x="4969284" y="1572307"/>
            <a:ext cx="2705100" cy="227930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274371" y="3170274"/>
            <a:ext cx="1531040" cy="2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249794" y="3284574"/>
            <a:ext cx="1538890" cy="11430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96237" y="6017475"/>
            <a:ext cx="1409700" cy="276999"/>
          </a:xfrm>
          <a:prstGeom prst="rect">
            <a:avLst/>
          </a:prstGeom>
          <a:noFill/>
        </p:spPr>
        <p:txBody>
          <a:bodyPr wrap="square" rtlCol="0">
            <a:spAutoFit/>
          </a:bodyPr>
          <a:lstStyle/>
          <a:p>
            <a:r>
              <a:rPr lang="en-US" sz="1200" b="1" dirty="0" smtClean="0"/>
              <a:t>Chip centrifuge</a:t>
            </a:r>
            <a:endParaRPr lang="en-US" sz="1200" b="1" strike="sngStrike" dirty="0"/>
          </a:p>
        </p:txBody>
      </p:sp>
    </p:spTree>
    <p:extLst>
      <p:ext uri="{BB962C8B-B14F-4D97-AF65-F5344CB8AC3E}">
        <p14:creationId xmlns:p14="http://schemas.microsoft.com/office/powerpoint/2010/main" val="155702662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 y="3701"/>
            <a:ext cx="8900386" cy="1000732"/>
          </a:xfrm>
        </p:spPr>
        <p:txBody>
          <a:bodyPr/>
          <a:lstStyle/>
          <a:p>
            <a:pPr>
              <a:spcBef>
                <a:spcPts val="600"/>
              </a:spcBef>
            </a:pPr>
            <a:r>
              <a:rPr lang="en-US" dirty="0"/>
              <a:t>Ion Chef™ </a:t>
            </a:r>
            <a:r>
              <a:rPr lang="en-US" dirty="0" smtClean="0"/>
              <a:t>Kit Configuration</a:t>
            </a:r>
            <a:endParaRPr lang="en-US" dirty="0"/>
          </a:p>
        </p:txBody>
      </p:sp>
      <p:grpSp>
        <p:nvGrpSpPr>
          <p:cNvPr id="3" name="Group 2"/>
          <p:cNvGrpSpPr/>
          <p:nvPr/>
        </p:nvGrpSpPr>
        <p:grpSpPr>
          <a:xfrm>
            <a:off x="419101" y="1104900"/>
            <a:ext cx="3669573" cy="3532414"/>
            <a:chOff x="772321" y="1147313"/>
            <a:chExt cx="2529900" cy="2036034"/>
          </a:xfrm>
        </p:grpSpPr>
        <p:sp>
          <p:nvSpPr>
            <p:cNvPr id="4" name="Rounded Rectangle 3"/>
            <p:cNvSpPr/>
            <p:nvPr/>
          </p:nvSpPr>
          <p:spPr>
            <a:xfrm>
              <a:off x="772321" y="1147313"/>
              <a:ext cx="2529900" cy="2036034"/>
            </a:xfrm>
            <a:prstGeom prst="roundRect">
              <a:avLst/>
            </a:prstGeom>
            <a:solidFill>
              <a:schemeClr val="tx2"/>
            </a:solidFill>
            <a:ln/>
            <a:scene3d>
              <a:camera prst="orthographicFront"/>
              <a:lightRig rig="balanced" dir="t"/>
            </a:scene3d>
            <a:sp3d prstMaterial="dkEdge">
              <a:bevelT/>
              <a:bevelB/>
            </a:sp3d>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2000" b="1" dirty="0" smtClean="0">
                  <a:solidFill>
                    <a:srgbClr val="FFFFFF"/>
                  </a:solidFill>
                </a:rPr>
                <a:t>Ion PGM™ </a:t>
              </a:r>
              <a:r>
                <a:rPr lang="en-US" sz="2000" b="1" dirty="0" err="1" smtClean="0">
                  <a:solidFill>
                    <a:srgbClr val="FFFFFF"/>
                  </a:solidFill>
                </a:rPr>
                <a:t>HiQ</a:t>
              </a:r>
              <a:r>
                <a:rPr lang="en-US" sz="2000" b="1" dirty="0" smtClean="0">
                  <a:solidFill>
                    <a:srgbClr val="FFFFFF"/>
                  </a:solidFill>
                </a:rPr>
                <a:t>™ Chef Kit </a:t>
              </a:r>
            </a:p>
            <a:p>
              <a:pPr algn="ctr"/>
              <a:r>
                <a:rPr lang="en-US" sz="2000" b="1" dirty="0" smtClean="0">
                  <a:solidFill>
                    <a:srgbClr val="FFFFFF"/>
                  </a:solidFill>
                </a:rPr>
                <a:t>Ion 540™ Kit – Chef</a:t>
              </a:r>
            </a:p>
            <a:p>
              <a:pPr algn="ctr"/>
              <a:r>
                <a:rPr lang="en-US" sz="2000" b="1" dirty="0" smtClean="0">
                  <a:solidFill>
                    <a:srgbClr val="FFFFFF"/>
                  </a:solidFill>
                </a:rPr>
                <a:t>Ion 520™/530™ Kit - Chef </a:t>
              </a:r>
            </a:p>
            <a:p>
              <a:pPr algn="ctr"/>
              <a:r>
                <a:rPr lang="en-US" sz="2000" b="1" dirty="0" smtClean="0">
                  <a:solidFill>
                    <a:srgbClr val="FFFFFF"/>
                  </a:solidFill>
                </a:rPr>
                <a:t>(8 reactions)</a:t>
              </a:r>
              <a:endParaRPr lang="en-US" sz="2000" b="1" dirty="0">
                <a:solidFill>
                  <a:srgbClr val="FFFFFF"/>
                </a:solidFill>
              </a:endParaRPr>
            </a:p>
          </p:txBody>
        </p:sp>
        <p:grpSp>
          <p:nvGrpSpPr>
            <p:cNvPr id="5" name="Group 4"/>
            <p:cNvGrpSpPr/>
            <p:nvPr/>
          </p:nvGrpSpPr>
          <p:grpSpPr>
            <a:xfrm>
              <a:off x="998783" y="1965396"/>
              <a:ext cx="2057400" cy="653257"/>
              <a:chOff x="-28707" y="1898245"/>
              <a:chExt cx="2862133" cy="877976"/>
            </a:xfrm>
          </p:grpSpPr>
          <p:sp>
            <p:nvSpPr>
              <p:cNvPr id="15" name="Rectangle 14"/>
              <p:cNvSpPr/>
              <p:nvPr/>
            </p:nvSpPr>
            <p:spPr>
              <a:xfrm>
                <a:off x="-28707" y="1957274"/>
                <a:ext cx="2862132" cy="700890"/>
              </a:xfrm>
              <a:prstGeom prst="rect">
                <a:avLst/>
              </a:prstGeom>
              <a:scene3d>
                <a:camera prst="orthographicFront">
                  <a:rot lat="0" lon="0" rev="0"/>
                </a:camera>
                <a:lightRig rig="balanced" dir="t"/>
              </a:scene3d>
              <a:sp3d prstMaterial="dkEdge">
                <a:bevelT w="50800" h="50800"/>
                <a:bevelB w="50800" h="50800"/>
                <a:contourClr>
                  <a:schemeClr val="accent5"/>
                </a:contourClr>
              </a:sp3d>
            </p:spPr>
            <p:style>
              <a:lnRef idx="0">
                <a:schemeClr val="accent5"/>
              </a:lnRef>
              <a:fillRef idx="3">
                <a:schemeClr val="accent5"/>
              </a:fillRef>
              <a:effectRef idx="3">
                <a:schemeClr val="accent5"/>
              </a:effectRef>
              <a:fontRef idx="minor">
                <a:schemeClr val="lt1"/>
              </a:fontRef>
            </p:style>
          </p:sp>
          <p:sp>
            <p:nvSpPr>
              <p:cNvPr id="16" name="Rectangle 15"/>
              <p:cNvSpPr/>
              <p:nvPr/>
            </p:nvSpPr>
            <p:spPr>
              <a:xfrm>
                <a:off x="-28706" y="1898245"/>
                <a:ext cx="2862132" cy="8779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algn="ctr" defTabSz="1066800">
                  <a:spcAft>
                    <a:spcPts val="0"/>
                  </a:spcAft>
                </a:pPr>
                <a:r>
                  <a:rPr lang="en-US" sz="1800" dirty="0" smtClean="0">
                    <a:solidFill>
                      <a:srgbClr val="FFFFFF"/>
                    </a:solidFill>
                  </a:rPr>
                  <a:t>Template Prep &amp; </a:t>
                </a:r>
              </a:p>
              <a:p>
                <a:pPr algn="ctr" defTabSz="1066800">
                  <a:spcAft>
                    <a:spcPts val="0"/>
                  </a:spcAft>
                </a:pPr>
                <a:r>
                  <a:rPr lang="en-US" sz="1800" dirty="0" smtClean="0">
                    <a:solidFill>
                      <a:srgbClr val="FFFFFF"/>
                    </a:solidFill>
                  </a:rPr>
                  <a:t>Chip Loading on </a:t>
                </a:r>
              </a:p>
              <a:p>
                <a:pPr algn="ctr" defTabSz="1066800">
                  <a:spcAft>
                    <a:spcPts val="0"/>
                  </a:spcAft>
                </a:pPr>
                <a:r>
                  <a:rPr lang="en-US" sz="1800" dirty="0" smtClean="0">
                    <a:solidFill>
                      <a:srgbClr val="FFFFFF"/>
                    </a:solidFill>
                  </a:rPr>
                  <a:t>Ion Chef™ system</a:t>
                </a:r>
                <a:endParaRPr lang="en-US" sz="1800" dirty="0">
                  <a:solidFill>
                    <a:srgbClr val="FFFFFF"/>
                  </a:solidFill>
                </a:endParaRPr>
              </a:p>
            </p:txBody>
          </p:sp>
        </p:grpSp>
        <p:sp>
          <p:nvSpPr>
            <p:cNvPr id="14" name="Rectangle 13"/>
            <p:cNvSpPr/>
            <p:nvPr/>
          </p:nvSpPr>
          <p:spPr>
            <a:xfrm>
              <a:off x="998775" y="2574733"/>
              <a:ext cx="2057408" cy="519903"/>
            </a:xfrm>
            <a:prstGeom prst="rect">
              <a:avLst/>
            </a:prstGeom>
            <a:scene3d>
              <a:camera prst="orthographicFront">
                <a:rot lat="0" lon="0" rev="0"/>
              </a:camera>
              <a:lightRig rig="balanced" dir="t"/>
            </a:scene3d>
            <a:sp3d prstMaterial="dkEdge">
              <a:bevelT w="50800" h="50800"/>
              <a:bevelB w="50800" h="50800"/>
              <a:contourClr>
                <a:schemeClr val="accent5"/>
              </a:contourClr>
            </a:sp3d>
          </p:spPr>
          <p:style>
            <a:lnRef idx="0">
              <a:schemeClr val="accent5"/>
            </a:lnRef>
            <a:fillRef idx="3">
              <a:schemeClr val="accent5"/>
            </a:fillRef>
            <a:effectRef idx="3">
              <a:schemeClr val="accent5"/>
            </a:effectRef>
            <a:fontRef idx="minor">
              <a:schemeClr val="lt1"/>
            </a:fontRef>
          </p:style>
          <p:txBody>
            <a:bodyPr spcFirstLastPara="0" vert="horz" wrap="square" lIns="170688" tIns="97536" rIns="170688" bIns="97536" numCol="1" spcCol="1270" anchor="ctr" anchorCtr="0">
              <a:noAutofit/>
            </a:bodyPr>
            <a:lstStyle/>
            <a:p>
              <a:pPr algn="ctr" defTabSz="1066800">
                <a:lnSpc>
                  <a:spcPct val="90000"/>
                </a:lnSpc>
                <a:spcAft>
                  <a:spcPts val="0"/>
                </a:spcAft>
              </a:pPr>
              <a:r>
                <a:rPr lang="en-US" sz="1800" dirty="0" smtClean="0">
                  <a:solidFill>
                    <a:srgbClr val="FFFFFF"/>
                  </a:solidFill>
                </a:rPr>
                <a:t>Sequencing </a:t>
              </a:r>
            </a:p>
            <a:p>
              <a:pPr algn="ctr" defTabSz="1066800">
                <a:lnSpc>
                  <a:spcPct val="90000"/>
                </a:lnSpc>
                <a:spcAft>
                  <a:spcPts val="0"/>
                </a:spcAft>
              </a:pPr>
              <a:r>
                <a:rPr lang="en-US" sz="1800" dirty="0" smtClean="0">
                  <a:solidFill>
                    <a:srgbClr val="FFFFFF"/>
                  </a:solidFill>
                </a:rPr>
                <a:t>on Ion PGM™ system and Ion S5/XL system</a:t>
              </a:r>
              <a:endParaRPr lang="en-US" sz="1800" dirty="0">
                <a:solidFill>
                  <a:srgbClr val="FFFFFF"/>
                </a:solidFill>
              </a:endParaRPr>
            </a:p>
          </p:txBody>
        </p:sp>
      </p:grpSp>
      <p:sp>
        <p:nvSpPr>
          <p:cNvPr id="17" name="Content Placeholder 2"/>
          <p:cNvSpPr txBox="1">
            <a:spLocks/>
          </p:cNvSpPr>
          <p:nvPr/>
        </p:nvSpPr>
        <p:spPr>
          <a:xfrm>
            <a:off x="307953" y="4742570"/>
            <a:ext cx="5184542" cy="2506561"/>
          </a:xfrm>
          <a:prstGeom prst="rect">
            <a:avLst/>
          </a:prstGeom>
        </p:spPr>
        <p:txBody>
          <a:bodyPr>
            <a:noAutofit/>
          </a:bodyPr>
          <a:lstStyle>
            <a:lvl1pPr marL="282575" indent="-282575" algn="l" rtl="0" eaLnBrk="1" fontAlgn="base" hangingPunct="1">
              <a:spcBef>
                <a:spcPts val="0"/>
              </a:spcBef>
              <a:spcAft>
                <a:spcPts val="600"/>
              </a:spcAft>
              <a:buClr>
                <a:srgbClr val="220C5E"/>
              </a:buClr>
              <a:buFont typeface="Wingdings" charset="2"/>
              <a:buChar char="§"/>
              <a:tabLst>
                <a:tab pos="2916238" algn="l"/>
              </a:tabLst>
              <a:defRPr sz="2400" b="0" spc="0">
                <a:solidFill>
                  <a:schemeClr val="tx2">
                    <a:lumMod val="75000"/>
                  </a:schemeClr>
                </a:solidFill>
                <a:latin typeface="Arial"/>
                <a:ea typeface="MS PGothic"/>
                <a:cs typeface="Arial"/>
              </a:defRPr>
            </a:lvl1pPr>
            <a:lvl2pPr marL="600075" indent="-274320" algn="l" rtl="0" eaLnBrk="1" fontAlgn="base" hangingPunct="1">
              <a:spcBef>
                <a:spcPts val="0"/>
              </a:spcBef>
              <a:spcAft>
                <a:spcPts val="600"/>
              </a:spcAft>
              <a:buClr>
                <a:srgbClr val="220C5E"/>
              </a:buClr>
              <a:buSzPct val="80000"/>
              <a:buFont typeface="Arial" charset="0"/>
              <a:buChar char="−"/>
              <a:tabLst>
                <a:tab pos="2916238" algn="l"/>
              </a:tabLst>
              <a:defRPr sz="2000" b="0" spc="0">
                <a:solidFill>
                  <a:schemeClr val="tx2">
                    <a:lumMod val="75000"/>
                  </a:schemeClr>
                </a:solidFill>
                <a:latin typeface="Arial"/>
                <a:ea typeface="MS PGothic"/>
                <a:cs typeface="Arial"/>
              </a:defRPr>
            </a:lvl2pPr>
            <a:lvl3pPr marL="1201738" indent="-274320" algn="l" rtl="0" eaLnBrk="1" fontAlgn="base" hangingPunct="1">
              <a:spcBef>
                <a:spcPts val="0"/>
              </a:spcBef>
              <a:spcAft>
                <a:spcPts val="600"/>
              </a:spcAft>
              <a:buClr>
                <a:srgbClr val="220C5E"/>
              </a:buClr>
              <a:buFont typeface="Arial" charset="0"/>
              <a:buChar char="&gt;"/>
              <a:tabLst>
                <a:tab pos="2916238" algn="l"/>
              </a:tabLst>
              <a:defRPr sz="1800" b="0" spc="0">
                <a:solidFill>
                  <a:schemeClr val="tx2">
                    <a:lumMod val="75000"/>
                  </a:schemeClr>
                </a:solidFill>
                <a:latin typeface="Arial"/>
                <a:ea typeface="MS PGothic"/>
                <a:cs typeface="Arial"/>
              </a:defRPr>
            </a:lvl3pPr>
            <a:lvl4pPr marL="1757363" indent="-274320" algn="l" rtl="0" eaLnBrk="1" fontAlgn="base" hangingPunct="1">
              <a:spcBef>
                <a:spcPts val="0"/>
              </a:spcBef>
              <a:spcAft>
                <a:spcPts val="600"/>
              </a:spcAft>
              <a:buClr>
                <a:srgbClr val="220C5E"/>
              </a:buClr>
              <a:buFont typeface="Arial" charset="0"/>
              <a:buChar char="−"/>
              <a:tabLst>
                <a:tab pos="2916238" algn="l"/>
              </a:tabLst>
              <a:defRPr sz="1600" b="0" spc="0">
                <a:solidFill>
                  <a:schemeClr val="tx2">
                    <a:lumMod val="75000"/>
                  </a:schemeClr>
                </a:solidFill>
                <a:latin typeface="Arial"/>
                <a:ea typeface="MS PGothic"/>
                <a:cs typeface="Arial"/>
              </a:defRPr>
            </a:lvl4pPr>
            <a:lvl5pPr marL="2219325" indent="-274320" algn="l" rtl="0" eaLnBrk="1" fontAlgn="base" hangingPunct="1">
              <a:spcBef>
                <a:spcPts val="0"/>
              </a:spcBef>
              <a:spcAft>
                <a:spcPts val="600"/>
              </a:spcAft>
              <a:buClr>
                <a:srgbClr val="220C5E"/>
              </a:buClr>
              <a:buFont typeface="Arial" charset="0"/>
              <a:buChar char="&gt;"/>
              <a:tabLst>
                <a:tab pos="2916238" algn="l"/>
              </a:tabLst>
              <a:defRPr sz="1400" b="0" spc="0">
                <a:solidFill>
                  <a:schemeClr val="tx2">
                    <a:lumMod val="75000"/>
                  </a:schemeClr>
                </a:solidFill>
                <a:latin typeface="Arial"/>
                <a:ea typeface="MS PGothic"/>
                <a:cs typeface="Arial"/>
              </a:defRPr>
            </a:lvl5pPr>
            <a:lvl6pPr marL="2676525" indent="-282575" algn="l" rtl="0" eaLnBrk="1" fontAlgn="base" hangingPunct="1">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6pPr>
            <a:lvl7pPr marL="3133725" indent="-282575" algn="l" rtl="0" eaLnBrk="1" fontAlgn="base" hangingPunct="1">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7pPr>
            <a:lvl8pPr marL="3590925" indent="-282575" algn="l" rtl="0" eaLnBrk="1" fontAlgn="base" hangingPunct="1">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8pPr>
            <a:lvl9pPr marL="4048125" indent="-282575" algn="l" rtl="0" eaLnBrk="1" fontAlgn="base" hangingPunct="1">
              <a:spcBef>
                <a:spcPct val="25000"/>
              </a:spcBef>
              <a:spcAft>
                <a:spcPct val="10000"/>
              </a:spcAft>
              <a:buClr>
                <a:srgbClr val="220C5E"/>
              </a:buClr>
              <a:buFont typeface="Arial" pitchFamily="-106" charset="0"/>
              <a:buChar char="&gt;"/>
              <a:tabLst>
                <a:tab pos="2916238" algn="l"/>
              </a:tabLst>
              <a:defRPr sz="1200">
                <a:solidFill>
                  <a:srgbClr val="5F5E62"/>
                </a:solidFill>
                <a:latin typeface="+mn-lt"/>
                <a:ea typeface="+mn-ea"/>
              </a:defRPr>
            </a:lvl9pPr>
          </a:lstStyle>
          <a:p>
            <a:r>
              <a:rPr lang="en-US" sz="1800" dirty="0" smtClean="0">
                <a:solidFill>
                  <a:srgbClr val="565A5C">
                    <a:lumMod val="75000"/>
                  </a:srgbClr>
                </a:solidFill>
              </a:rPr>
              <a:t>2 samples/run per cartridge set </a:t>
            </a:r>
          </a:p>
          <a:p>
            <a:r>
              <a:rPr lang="en-US" sz="1800" dirty="0" smtClean="0">
                <a:solidFill>
                  <a:srgbClr val="565A5C">
                    <a:lumMod val="75000"/>
                  </a:srgbClr>
                </a:solidFill>
              </a:rPr>
              <a:t>Supports 200 and 400 </a:t>
            </a:r>
            <a:r>
              <a:rPr lang="en-US" sz="1800" dirty="0" err="1" smtClean="0">
                <a:solidFill>
                  <a:srgbClr val="565A5C">
                    <a:lumMod val="75000"/>
                  </a:srgbClr>
                </a:solidFill>
              </a:rPr>
              <a:t>bp</a:t>
            </a:r>
            <a:r>
              <a:rPr lang="en-US" sz="1800" dirty="0" smtClean="0">
                <a:solidFill>
                  <a:srgbClr val="565A5C">
                    <a:lumMod val="75000"/>
                  </a:srgbClr>
                </a:solidFill>
              </a:rPr>
              <a:t> RNA and DNA applications </a:t>
            </a:r>
          </a:p>
          <a:p>
            <a:r>
              <a:rPr lang="en-US" sz="1800" dirty="0" smtClean="0">
                <a:solidFill>
                  <a:srgbClr val="565A5C">
                    <a:lumMod val="75000"/>
                  </a:srgbClr>
                </a:solidFill>
              </a:rPr>
              <a:t>Compatible with </a:t>
            </a:r>
            <a:r>
              <a:rPr lang="en-US" sz="1800" smtClean="0">
                <a:solidFill>
                  <a:srgbClr val="565A5C">
                    <a:lumMod val="75000"/>
                  </a:srgbClr>
                </a:solidFill>
              </a:rPr>
              <a:t>TSS 5.0 </a:t>
            </a:r>
            <a:r>
              <a:rPr lang="en-US" sz="1800" dirty="0" smtClean="0">
                <a:solidFill>
                  <a:srgbClr val="565A5C">
                    <a:lumMod val="75000"/>
                  </a:srgbClr>
                </a:solidFill>
              </a:rPr>
              <a:t>or higher</a:t>
            </a:r>
            <a:endParaRPr lang="de-CH" sz="1800" b="1" dirty="0" smtClean="0">
              <a:solidFill>
                <a:srgbClr val="FF0000"/>
              </a:solidFill>
            </a:endParaRPr>
          </a:p>
          <a:p>
            <a:endParaRPr lang="en-US" sz="2000" dirty="0">
              <a:solidFill>
                <a:srgbClr val="565A5C">
                  <a:lumMod val="75000"/>
                </a:srgbClr>
              </a:solidFill>
            </a:endParaRPr>
          </a:p>
        </p:txBody>
      </p:sp>
      <p:pic>
        <p:nvPicPr>
          <p:cNvPr id="20" name="Picture 4" descr="C:\Users\hok4\Desktop\All About Ion Chef\Chef photoshoot\PGM-IC 200 Temp &amp; Seq.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1052843"/>
            <a:ext cx="3240768"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tools.thermofisher.com/content/sfs/prodImages/high/A27759-650x6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736063"/>
            <a:ext cx="2979401" cy="238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9992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989"/>
            <a:ext cx="8547100" cy="833133"/>
          </a:xfrm>
        </p:spPr>
        <p:txBody>
          <a:bodyPr>
            <a:normAutofit/>
          </a:bodyPr>
          <a:lstStyle/>
          <a:p>
            <a:pPr algn="ctr"/>
            <a:r>
              <a:rPr lang="en-US" dirty="0" smtClean="0"/>
              <a:t>Ion Chef™  Reagent Cartridges Composition</a:t>
            </a:r>
            <a:endParaRPr lang="en-US" dirty="0"/>
          </a:p>
        </p:txBody>
      </p:sp>
      <p:sp>
        <p:nvSpPr>
          <p:cNvPr id="3" name="Content Placeholder 2"/>
          <p:cNvSpPr>
            <a:spLocks noGrp="1"/>
          </p:cNvSpPr>
          <p:nvPr>
            <p:ph idx="1"/>
          </p:nvPr>
        </p:nvSpPr>
        <p:spPr>
          <a:xfrm>
            <a:off x="576313" y="961697"/>
            <a:ext cx="7806898" cy="5138538"/>
          </a:xfrm>
        </p:spPr>
        <p:txBody>
          <a:bodyPr>
            <a:noAutofit/>
          </a:bodyPr>
          <a:lstStyle/>
          <a:p>
            <a:pPr lvl="1" fontAlgn="b"/>
            <a:endParaRPr lang="en-US" sz="1100" dirty="0"/>
          </a:p>
          <a:p>
            <a:endParaRPr lang="en-US" sz="1100" dirty="0"/>
          </a:p>
          <a:p>
            <a:endParaRPr lang="en-US" sz="1100" dirty="0" smtClean="0"/>
          </a:p>
          <a:p>
            <a:endParaRPr lang="en-US" sz="1100" dirty="0"/>
          </a:p>
          <a:p>
            <a:endParaRPr lang="en-US" sz="1100" dirty="0" smtClean="0"/>
          </a:p>
          <a:p>
            <a:pPr lvl="1"/>
            <a:endParaRPr lang="en-US" sz="800" dirty="0" smtClean="0"/>
          </a:p>
          <a:p>
            <a:endParaRPr lang="en-US" sz="1100" dirty="0" smtClean="0"/>
          </a:p>
        </p:txBody>
      </p:sp>
      <p:sp>
        <p:nvSpPr>
          <p:cNvPr id="6" name="Rounded Rectangle 5"/>
          <p:cNvSpPr/>
          <p:nvPr/>
        </p:nvSpPr>
        <p:spPr>
          <a:xfrm>
            <a:off x="429858" y="1053386"/>
            <a:ext cx="3742926" cy="2475551"/>
          </a:xfrm>
          <a:prstGeom prst="roundRect">
            <a:avLst/>
          </a:prstGeom>
          <a:solidFill>
            <a:schemeClr val="tx2"/>
          </a:solidFill>
          <a:ln/>
          <a:scene3d>
            <a:camera prst="orthographicFront"/>
            <a:lightRig rig="balanced" dir="t"/>
          </a:scene3d>
          <a:sp3d prstMaterial="dkEdge">
            <a:bevelT/>
            <a:bevelB/>
          </a:sp3d>
        </p:spPr>
        <p:style>
          <a:lnRef idx="2">
            <a:schemeClr val="accent5">
              <a:shade val="50000"/>
            </a:schemeClr>
          </a:lnRef>
          <a:fillRef idx="1">
            <a:schemeClr val="accent5"/>
          </a:fillRef>
          <a:effectRef idx="0">
            <a:schemeClr val="accent5"/>
          </a:effectRef>
          <a:fontRef idx="minor">
            <a:schemeClr val="lt1"/>
          </a:fontRef>
        </p:style>
        <p:txBody>
          <a:bodyPr rtlCol="0" anchor="t"/>
          <a:lstStyle/>
          <a:p>
            <a:pPr fontAlgn="b"/>
            <a:r>
              <a:rPr lang="en-US" sz="1400" b="1" dirty="0"/>
              <a:t> 4</a:t>
            </a:r>
            <a:r>
              <a:rPr lang="en-US" sz="1400" b="1" baseline="30000" dirty="0"/>
              <a:t>o</a:t>
            </a:r>
            <a:r>
              <a:rPr lang="en-US" sz="1400" b="1" dirty="0"/>
              <a:t> C Reagent Cartridge </a:t>
            </a:r>
          </a:p>
          <a:p>
            <a:pPr marL="628650" lvl="1" indent="-171450" fontAlgn="b">
              <a:buFont typeface="Arial" pitchFamily="34" charset="0"/>
              <a:buChar char="•"/>
            </a:pPr>
            <a:r>
              <a:rPr lang="en-US" sz="1400" dirty="0"/>
              <a:t>Reagent Mix </a:t>
            </a:r>
          </a:p>
          <a:p>
            <a:pPr marL="628650" lvl="1" indent="-171450" fontAlgn="b">
              <a:buFont typeface="Arial" pitchFamily="34" charset="0"/>
              <a:buChar char="•"/>
            </a:pPr>
            <a:r>
              <a:rPr lang="en-US" sz="1400" dirty="0"/>
              <a:t>Enzyme Mix</a:t>
            </a:r>
            <a:endParaRPr lang="en-US" sz="1600" dirty="0"/>
          </a:p>
          <a:p>
            <a:pPr marL="628650" lvl="1" indent="-171450" fontAlgn="b">
              <a:buFont typeface="Arial" pitchFamily="34" charset="0"/>
              <a:buChar char="•"/>
            </a:pPr>
            <a:r>
              <a:rPr lang="en-US" sz="1400" dirty="0"/>
              <a:t>Primer B</a:t>
            </a:r>
          </a:p>
          <a:p>
            <a:pPr marL="628650" lvl="1" indent="-171450" fontAlgn="b">
              <a:buFont typeface="Arial" pitchFamily="34" charset="0"/>
              <a:buChar char="•"/>
            </a:pPr>
            <a:r>
              <a:rPr lang="en-US" sz="1400" dirty="0"/>
              <a:t>ISP</a:t>
            </a:r>
          </a:p>
          <a:p>
            <a:pPr marL="628650" lvl="1" indent="-171450" fontAlgn="b">
              <a:buFont typeface="Arial" pitchFamily="34" charset="0"/>
              <a:buChar char="•"/>
            </a:pPr>
            <a:r>
              <a:rPr lang="en-US" sz="1400" dirty="0"/>
              <a:t>Test Fragments</a:t>
            </a:r>
          </a:p>
          <a:p>
            <a:pPr marL="628650" lvl="1" indent="-171450" fontAlgn="b">
              <a:buFont typeface="Arial" pitchFamily="34" charset="0"/>
              <a:buChar char="•"/>
            </a:pPr>
            <a:r>
              <a:rPr lang="en-US" sz="1400" dirty="0" err="1"/>
              <a:t>Seq</a:t>
            </a:r>
            <a:r>
              <a:rPr lang="en-US" sz="1400" dirty="0"/>
              <a:t> Primer </a:t>
            </a:r>
          </a:p>
          <a:p>
            <a:pPr marL="628650" lvl="1" indent="-171450" fontAlgn="b">
              <a:buFont typeface="Arial" pitchFamily="34" charset="0"/>
              <a:buChar char="•"/>
            </a:pPr>
            <a:r>
              <a:rPr lang="en-US" sz="1400" dirty="0" err="1"/>
              <a:t>Seq</a:t>
            </a:r>
            <a:r>
              <a:rPr lang="en-US" sz="1400" dirty="0"/>
              <a:t> Polymerase</a:t>
            </a:r>
          </a:p>
          <a:p>
            <a:pPr marL="628650" lvl="1" indent="-171450" fontAlgn="b">
              <a:buFont typeface="Arial" pitchFamily="34" charset="0"/>
              <a:buChar char="•"/>
            </a:pPr>
            <a:r>
              <a:rPr lang="en-US" sz="1400" dirty="0" err="1" smtClean="0"/>
              <a:t>NaOH</a:t>
            </a:r>
            <a:endParaRPr lang="en-US" sz="1400" dirty="0" smtClean="0"/>
          </a:p>
        </p:txBody>
      </p:sp>
      <p:sp>
        <p:nvSpPr>
          <p:cNvPr id="8" name="Rounded Rectangle 7"/>
          <p:cNvSpPr/>
          <p:nvPr/>
        </p:nvSpPr>
        <p:spPr>
          <a:xfrm>
            <a:off x="429858" y="3528936"/>
            <a:ext cx="3742926" cy="2645953"/>
          </a:xfrm>
          <a:prstGeom prst="roundRect">
            <a:avLst/>
          </a:prstGeom>
          <a:solidFill>
            <a:schemeClr val="tx2">
              <a:lumMod val="60000"/>
              <a:lumOff val="40000"/>
            </a:schemeClr>
          </a:solidFill>
          <a:ln/>
          <a:scene3d>
            <a:camera prst="orthographicFront"/>
            <a:lightRig rig="balanced" dir="t"/>
          </a:scene3d>
          <a:sp3d prstMaterial="dkEdge">
            <a:bevelT/>
            <a:bevelB/>
          </a:sp3d>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400" b="1" dirty="0"/>
              <a:t> Ambient Temp Reagent Cartridge</a:t>
            </a:r>
          </a:p>
          <a:p>
            <a:pPr marL="742950" lvl="1" indent="-285750" fontAlgn="b">
              <a:buFont typeface="Arial" pitchFamily="34" charset="0"/>
              <a:buChar char="•"/>
            </a:pPr>
            <a:r>
              <a:rPr lang="en-US" sz="1400" dirty="0"/>
              <a:t>Annealing Buffer </a:t>
            </a:r>
          </a:p>
          <a:p>
            <a:pPr marL="742950" lvl="1" indent="-285750" fontAlgn="b">
              <a:buFont typeface="Arial" pitchFamily="34" charset="0"/>
              <a:buChar char="•"/>
            </a:pPr>
            <a:r>
              <a:rPr lang="en-US" sz="1400" dirty="0"/>
              <a:t>Loading Buffer</a:t>
            </a:r>
          </a:p>
          <a:p>
            <a:pPr marL="742950" lvl="1" indent="-285750" fontAlgn="b">
              <a:buFont typeface="Arial" pitchFamily="34" charset="0"/>
              <a:buChar char="•"/>
            </a:pPr>
            <a:r>
              <a:rPr lang="en-US" sz="1400" dirty="0"/>
              <a:t>Water</a:t>
            </a:r>
          </a:p>
          <a:p>
            <a:pPr marL="742950" lvl="1" indent="-285750" fontAlgn="b">
              <a:buFont typeface="Arial" pitchFamily="34" charset="0"/>
              <a:buChar char="•"/>
            </a:pPr>
            <a:r>
              <a:rPr lang="en-US" sz="1400" dirty="0"/>
              <a:t>IPA</a:t>
            </a:r>
          </a:p>
          <a:p>
            <a:pPr marL="742950" lvl="1" indent="-285750" fontAlgn="b">
              <a:buFont typeface="Arial" pitchFamily="34" charset="0"/>
              <a:buChar char="•"/>
            </a:pPr>
            <a:r>
              <a:rPr lang="en-US" sz="1400" dirty="0" err="1"/>
              <a:t>MyOnes</a:t>
            </a:r>
            <a:r>
              <a:rPr lang="en-US" sz="1400" dirty="0"/>
              <a:t> </a:t>
            </a:r>
          </a:p>
          <a:p>
            <a:pPr marL="742950" lvl="1" indent="-285750" fontAlgn="b">
              <a:buFont typeface="Arial" pitchFamily="34" charset="0"/>
              <a:buChar char="•"/>
            </a:pPr>
            <a:r>
              <a:rPr lang="en-US" sz="1400" dirty="0"/>
              <a:t>Tween Solution </a:t>
            </a:r>
          </a:p>
          <a:p>
            <a:pPr marL="742950" lvl="1" indent="-285750" fontAlgn="b">
              <a:buFont typeface="Arial" pitchFamily="34" charset="0"/>
              <a:buChar char="•"/>
            </a:pPr>
            <a:r>
              <a:rPr lang="en-US" sz="1400" dirty="0"/>
              <a:t>Reagent B</a:t>
            </a:r>
          </a:p>
          <a:p>
            <a:pPr marL="742950" lvl="1" indent="-285750" fontAlgn="b">
              <a:buFont typeface="Arial" pitchFamily="34" charset="0"/>
              <a:buChar char="•"/>
            </a:pPr>
            <a:r>
              <a:rPr lang="en-US" sz="1400" dirty="0"/>
              <a:t>Recovery Solution</a:t>
            </a:r>
          </a:p>
          <a:p>
            <a:pPr marL="742950" lvl="1" indent="-285750" fontAlgn="b">
              <a:buFont typeface="Arial" pitchFamily="34" charset="0"/>
              <a:buChar char="•"/>
            </a:pPr>
            <a:r>
              <a:rPr lang="en-US" sz="1400" dirty="0"/>
              <a:t>Wash Solution</a:t>
            </a:r>
          </a:p>
          <a:p>
            <a:pPr marL="742950" lvl="1" indent="-285750" fontAlgn="b">
              <a:buFont typeface="Arial" pitchFamily="34" charset="0"/>
              <a:buChar char="•"/>
            </a:pPr>
            <a:r>
              <a:rPr lang="en-US" sz="1400" dirty="0"/>
              <a:t>Emulsion oil</a:t>
            </a:r>
          </a:p>
        </p:txBody>
      </p:sp>
      <p:pic>
        <p:nvPicPr>
          <p:cNvPr id="4" name="Picture 3" descr="C:\Users\hok4\Desktop\All About Ion Chef\Chef photoshoot\PGM-IC Reagent 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522" y="1166430"/>
            <a:ext cx="3368328" cy="224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hok4\Desktop\All About Ion Chef\Chef photoshoot\PGM-IC Soln 2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2522" y="3743661"/>
            <a:ext cx="3385353" cy="226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84764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Workflow</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062038"/>
            <a:ext cx="6467475"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03470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Diluting Libraries 520™/530™ Chips</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7188" y="1338263"/>
            <a:ext cx="8429625"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0466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Diluting Libraries </a:t>
            </a:r>
            <a:r>
              <a:rPr lang="en-US" dirty="0" smtClean="0"/>
              <a:t>540™ </a:t>
            </a:r>
            <a:r>
              <a:rPr lang="en-US" dirty="0"/>
              <a:t>Chips</a:t>
            </a:r>
          </a:p>
        </p:txBody>
      </p:sp>
      <p:sp>
        <p:nvSpPr>
          <p:cNvPr id="3" name="Content Placeholder 2"/>
          <p:cNvSpPr>
            <a:spLocks noGrp="1"/>
          </p:cNvSpPr>
          <p:nvPr>
            <p:ph idx="1"/>
          </p:nvPr>
        </p:nvSpPr>
        <p:spPr/>
        <p:txBody>
          <a:bodyPr/>
          <a:lstStyle/>
          <a:p>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0" y="1336675"/>
            <a:ext cx="755650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356685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p:cNvSpPr>
            <a:spLocks noGrp="1"/>
          </p:cNvSpPr>
          <p:nvPr>
            <p:ph type="title"/>
          </p:nvPr>
        </p:nvSpPr>
        <p:spPr>
          <a:xfrm>
            <a:off x="815446" y="2408196"/>
            <a:ext cx="7772400" cy="1362075"/>
          </a:xfrm>
        </p:spPr>
        <p:txBody>
          <a:bodyPr/>
          <a:lstStyle/>
          <a:p>
            <a:pPr algn="ctr"/>
            <a:r>
              <a:rPr lang="en-US" sz="4400" dirty="0" smtClean="0"/>
              <a:t>Setting up Ion Chef™</a:t>
            </a:r>
            <a:endParaRPr lang="en-US" sz="4400" dirty="0"/>
          </a:p>
        </p:txBody>
      </p:sp>
    </p:spTree>
    <p:extLst>
      <p:ext uri="{BB962C8B-B14F-4D97-AF65-F5344CB8AC3E}">
        <p14:creationId xmlns:p14="http://schemas.microsoft.com/office/powerpoint/2010/main" val="59361753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19" y="41927"/>
            <a:ext cx="7710911" cy="833133"/>
          </a:xfrm>
        </p:spPr>
        <p:txBody>
          <a:bodyPr>
            <a:normAutofit/>
          </a:bodyPr>
          <a:lstStyle/>
          <a:p>
            <a:pPr algn="ctr"/>
            <a:r>
              <a:rPr lang="en-US" dirty="0" smtClean="0"/>
              <a:t>Fully Automated Template Preparation</a:t>
            </a:r>
            <a:endParaRPr lang="en-US" dirty="0"/>
          </a:p>
        </p:txBody>
      </p:sp>
      <p:grpSp>
        <p:nvGrpSpPr>
          <p:cNvPr id="19" name="Group 18"/>
          <p:cNvGrpSpPr/>
          <p:nvPr/>
        </p:nvGrpSpPr>
        <p:grpSpPr>
          <a:xfrm>
            <a:off x="89647" y="837668"/>
            <a:ext cx="8937812" cy="921719"/>
            <a:chOff x="89647" y="3114704"/>
            <a:chExt cx="8937812" cy="921719"/>
          </a:xfrm>
        </p:grpSpPr>
        <p:grpSp>
          <p:nvGrpSpPr>
            <p:cNvPr id="12" name="Group 11"/>
            <p:cNvGrpSpPr/>
            <p:nvPr/>
          </p:nvGrpSpPr>
          <p:grpSpPr>
            <a:xfrm>
              <a:off x="89647" y="3114704"/>
              <a:ext cx="7746574" cy="921719"/>
              <a:chOff x="81448" y="2286000"/>
              <a:chExt cx="8204124" cy="2057400"/>
            </a:xfrm>
          </p:grpSpPr>
          <p:sp>
            <p:nvSpPr>
              <p:cNvPr id="13" name="Pentagon 12"/>
              <p:cNvSpPr/>
              <p:nvPr/>
            </p:nvSpPr>
            <p:spPr>
              <a:xfrm>
                <a:off x="81448" y="2286000"/>
                <a:ext cx="1388331" cy="2057400"/>
              </a:xfrm>
              <a:prstGeom prst="homePlate">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2 samples</a:t>
                </a:r>
                <a:endParaRPr lang="en-US" sz="1600" b="1" dirty="0">
                  <a:solidFill>
                    <a:schemeClr val="bg1"/>
                  </a:solidFill>
                </a:endParaRPr>
              </a:p>
            </p:txBody>
          </p:sp>
          <p:sp>
            <p:nvSpPr>
              <p:cNvPr id="14" name="Chevron 13"/>
              <p:cNvSpPr/>
              <p:nvPr/>
            </p:nvSpPr>
            <p:spPr>
              <a:xfrm>
                <a:off x="4291897" y="2286000"/>
                <a:ext cx="1970277" cy="2057400"/>
              </a:xfrm>
              <a:prstGeom prst="chevron">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2  Loaded chips</a:t>
                </a:r>
                <a:endParaRPr lang="en-US" sz="1600" b="1" dirty="0">
                  <a:solidFill>
                    <a:schemeClr val="bg1"/>
                  </a:solidFill>
                </a:endParaRPr>
              </a:p>
            </p:txBody>
          </p:sp>
          <p:sp>
            <p:nvSpPr>
              <p:cNvPr id="15" name="Chevron 14"/>
              <p:cNvSpPr/>
              <p:nvPr/>
            </p:nvSpPr>
            <p:spPr>
              <a:xfrm>
                <a:off x="5548147" y="2286000"/>
                <a:ext cx="2737425" cy="2057400"/>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b="1" dirty="0" smtClean="0">
                    <a:solidFill>
                      <a:schemeClr val="bg1"/>
                    </a:solidFill>
                  </a:rPr>
                  <a:t>Ion S5XL</a:t>
                </a:r>
                <a:r>
                  <a:rPr lang="en-US" sz="2000" dirty="0" smtClean="0"/>
                  <a:t>™</a:t>
                </a:r>
                <a:r>
                  <a:rPr lang="en-US" sz="2000" b="1" dirty="0" smtClean="0">
                    <a:solidFill>
                      <a:schemeClr val="bg1"/>
                    </a:solidFill>
                  </a:rPr>
                  <a:t> Sequencing</a:t>
                </a:r>
                <a:endParaRPr lang="en-US" sz="3600" b="1" dirty="0">
                  <a:solidFill>
                    <a:schemeClr val="bg1"/>
                  </a:solidFill>
                </a:endParaRPr>
              </a:p>
            </p:txBody>
          </p:sp>
        </p:grpSp>
        <p:sp>
          <p:nvSpPr>
            <p:cNvPr id="16" name="Chevron 15"/>
            <p:cNvSpPr/>
            <p:nvPr/>
          </p:nvSpPr>
          <p:spPr>
            <a:xfrm>
              <a:off x="951548" y="3114704"/>
              <a:ext cx="3551684" cy="921719"/>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rPr>
                <a:t>Ion Chef</a:t>
              </a:r>
              <a:r>
                <a:rPr lang="en-US" sz="2000" dirty="0" smtClean="0"/>
                <a:t>™</a:t>
              </a:r>
              <a:endParaRPr lang="en-US" sz="2000" b="1" dirty="0" smtClean="0">
                <a:solidFill>
                  <a:schemeClr val="bg1"/>
                </a:solidFill>
              </a:endParaRPr>
            </a:p>
            <a:p>
              <a:pPr algn="ctr"/>
              <a:r>
                <a:rPr lang="en-US" sz="2000" b="1" dirty="0" smtClean="0">
                  <a:solidFill>
                    <a:schemeClr val="bg1"/>
                  </a:solidFill>
                </a:rPr>
                <a:t>Template Prep </a:t>
              </a:r>
              <a:endParaRPr lang="en-US" sz="2000" b="1" dirty="0">
                <a:solidFill>
                  <a:schemeClr val="bg1"/>
                </a:solidFill>
              </a:endParaRPr>
            </a:p>
          </p:txBody>
        </p:sp>
        <p:sp>
          <p:nvSpPr>
            <p:cNvPr id="18" name="Chevron 17"/>
            <p:cNvSpPr/>
            <p:nvPr/>
          </p:nvSpPr>
          <p:spPr>
            <a:xfrm>
              <a:off x="7317812" y="3114704"/>
              <a:ext cx="1709647" cy="921719"/>
            </a:xfrm>
            <a:prstGeom prst="chevron">
              <a:avLst/>
            </a:prstGeom>
            <a:solidFill>
              <a:schemeClr val="tx2">
                <a:lumMod val="40000"/>
                <a:lumOff val="60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Data</a:t>
              </a:r>
              <a:endParaRPr lang="en-US" sz="1600" b="1" dirty="0">
                <a:solidFill>
                  <a:schemeClr val="bg1"/>
                </a:solidFill>
              </a:endParaRPr>
            </a:p>
          </p:txBody>
        </p:sp>
      </p:grpSp>
    </p:spTree>
    <p:extLst>
      <p:ext uri="{BB962C8B-B14F-4D97-AF65-F5344CB8AC3E}">
        <p14:creationId xmlns:p14="http://schemas.microsoft.com/office/powerpoint/2010/main" val="362298944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19" y="41927"/>
            <a:ext cx="7710911" cy="833133"/>
          </a:xfrm>
        </p:spPr>
        <p:txBody>
          <a:bodyPr>
            <a:normAutofit/>
          </a:bodyPr>
          <a:lstStyle/>
          <a:p>
            <a:pPr algn="ctr"/>
            <a:r>
              <a:rPr lang="en-US" dirty="0" smtClean="0"/>
              <a:t>Fully Automated Template Preparation</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320"/>
          <a:stretch/>
        </p:blipFill>
        <p:spPr bwMode="auto">
          <a:xfrm>
            <a:off x="1320011" y="2409855"/>
            <a:ext cx="6590066" cy="382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1813456" y="1886635"/>
            <a:ext cx="1214601" cy="461665"/>
          </a:xfrm>
          <a:prstGeom prst="rect">
            <a:avLst/>
          </a:prstGeom>
          <a:noFill/>
        </p:spPr>
        <p:txBody>
          <a:bodyPr wrap="square" rtlCol="0">
            <a:spAutoFit/>
          </a:bodyPr>
          <a:lstStyle/>
          <a:p>
            <a:r>
              <a:rPr lang="en-US" dirty="0" smtClean="0">
                <a:solidFill>
                  <a:srgbClr val="FF9933">
                    <a:lumMod val="75000"/>
                  </a:srgbClr>
                </a:solidFill>
                <a:ea typeface="MS PGothic" pitchFamily="34" charset="-128"/>
              </a:rPr>
              <a:t>Step </a:t>
            </a:r>
            <a:r>
              <a:rPr lang="en-US" dirty="0">
                <a:solidFill>
                  <a:srgbClr val="FF9933">
                    <a:lumMod val="75000"/>
                  </a:srgbClr>
                </a:solidFill>
                <a:ea typeface="MS PGothic" pitchFamily="34" charset="-128"/>
              </a:rPr>
              <a:t>1</a:t>
            </a:r>
          </a:p>
        </p:txBody>
      </p:sp>
      <p:sp>
        <p:nvSpPr>
          <p:cNvPr id="28" name="Rectangle 27"/>
          <p:cNvSpPr/>
          <p:nvPr/>
        </p:nvSpPr>
        <p:spPr bwMode="auto">
          <a:xfrm>
            <a:off x="2921983" y="1886635"/>
            <a:ext cx="1346675" cy="523220"/>
          </a:xfrm>
          <a:prstGeom prst="rect">
            <a:avLst/>
          </a:prstGeom>
          <a:noFill/>
          <a:ln w="4127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8" name="TextBox 17"/>
          <p:cNvSpPr txBox="1"/>
          <p:nvPr/>
        </p:nvSpPr>
        <p:spPr>
          <a:xfrm>
            <a:off x="2936242" y="1883807"/>
            <a:ext cx="1332416" cy="461665"/>
          </a:xfrm>
          <a:prstGeom prst="rect">
            <a:avLst/>
          </a:prstGeom>
          <a:noFill/>
        </p:spPr>
        <p:txBody>
          <a:bodyPr wrap="none" rtlCol="0">
            <a:spAutoFit/>
          </a:bodyPr>
          <a:lstStyle/>
          <a:p>
            <a:r>
              <a:rPr lang="en-US" dirty="0" smtClean="0"/>
              <a:t>Plan run</a:t>
            </a:r>
            <a:endParaRPr lang="en-US" dirty="0"/>
          </a:p>
        </p:txBody>
      </p:sp>
      <p:grpSp>
        <p:nvGrpSpPr>
          <p:cNvPr id="29" name="Group 28"/>
          <p:cNvGrpSpPr/>
          <p:nvPr/>
        </p:nvGrpSpPr>
        <p:grpSpPr>
          <a:xfrm>
            <a:off x="89647" y="837668"/>
            <a:ext cx="8937812" cy="921719"/>
            <a:chOff x="89647" y="3114704"/>
            <a:chExt cx="8937812" cy="921719"/>
          </a:xfrm>
        </p:grpSpPr>
        <p:grpSp>
          <p:nvGrpSpPr>
            <p:cNvPr id="30" name="Group 29"/>
            <p:cNvGrpSpPr/>
            <p:nvPr/>
          </p:nvGrpSpPr>
          <p:grpSpPr>
            <a:xfrm>
              <a:off x="89647" y="3114704"/>
              <a:ext cx="7746574" cy="921719"/>
              <a:chOff x="81448" y="2286000"/>
              <a:chExt cx="8204124" cy="2057400"/>
            </a:xfrm>
          </p:grpSpPr>
          <p:sp>
            <p:nvSpPr>
              <p:cNvPr id="33" name="Pentagon 32"/>
              <p:cNvSpPr/>
              <p:nvPr/>
            </p:nvSpPr>
            <p:spPr>
              <a:xfrm>
                <a:off x="81448" y="2286000"/>
                <a:ext cx="1388331" cy="2057400"/>
              </a:xfrm>
              <a:prstGeom prst="homePlate">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2 samples</a:t>
                </a:r>
                <a:endParaRPr lang="en-US" sz="1600" b="1" dirty="0">
                  <a:solidFill>
                    <a:schemeClr val="bg1"/>
                  </a:solidFill>
                </a:endParaRPr>
              </a:p>
            </p:txBody>
          </p:sp>
          <p:sp>
            <p:nvSpPr>
              <p:cNvPr id="34" name="Chevron 33"/>
              <p:cNvSpPr/>
              <p:nvPr/>
            </p:nvSpPr>
            <p:spPr>
              <a:xfrm>
                <a:off x="4291897" y="2286000"/>
                <a:ext cx="1970277" cy="2057400"/>
              </a:xfrm>
              <a:prstGeom prst="chevron">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2  Loaded chips</a:t>
                </a:r>
                <a:endParaRPr lang="en-US" sz="1600" b="1" dirty="0">
                  <a:solidFill>
                    <a:schemeClr val="bg1"/>
                  </a:solidFill>
                </a:endParaRPr>
              </a:p>
            </p:txBody>
          </p:sp>
          <p:sp>
            <p:nvSpPr>
              <p:cNvPr id="35" name="Chevron 34"/>
              <p:cNvSpPr/>
              <p:nvPr/>
            </p:nvSpPr>
            <p:spPr>
              <a:xfrm>
                <a:off x="5548147" y="2286000"/>
                <a:ext cx="2737425" cy="2057400"/>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b="1" dirty="0" smtClean="0">
                    <a:solidFill>
                      <a:schemeClr val="bg1"/>
                    </a:solidFill>
                  </a:rPr>
                  <a:t>Ion S5XL</a:t>
                </a:r>
                <a:r>
                  <a:rPr lang="en-US" sz="2000" dirty="0" smtClean="0"/>
                  <a:t>™</a:t>
                </a:r>
                <a:r>
                  <a:rPr lang="en-US" sz="2000" b="1" dirty="0" smtClean="0">
                    <a:solidFill>
                      <a:schemeClr val="bg1"/>
                    </a:solidFill>
                  </a:rPr>
                  <a:t> Sequencing</a:t>
                </a:r>
                <a:endParaRPr lang="en-US" sz="3600" b="1" dirty="0">
                  <a:solidFill>
                    <a:schemeClr val="bg1"/>
                  </a:solidFill>
                </a:endParaRPr>
              </a:p>
            </p:txBody>
          </p:sp>
        </p:grpSp>
        <p:sp>
          <p:nvSpPr>
            <p:cNvPr id="31" name="Chevron 30"/>
            <p:cNvSpPr/>
            <p:nvPr/>
          </p:nvSpPr>
          <p:spPr>
            <a:xfrm>
              <a:off x="951548" y="3114704"/>
              <a:ext cx="3551684" cy="921719"/>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rPr>
                <a:t>Ion Chef</a:t>
              </a:r>
              <a:r>
                <a:rPr lang="en-US" sz="2000" dirty="0" smtClean="0"/>
                <a:t>™</a:t>
              </a:r>
              <a:endParaRPr lang="en-US" sz="2000" b="1" dirty="0" smtClean="0">
                <a:solidFill>
                  <a:schemeClr val="bg1"/>
                </a:solidFill>
              </a:endParaRPr>
            </a:p>
            <a:p>
              <a:pPr algn="ctr"/>
              <a:r>
                <a:rPr lang="en-US" sz="2000" b="1" dirty="0" smtClean="0">
                  <a:solidFill>
                    <a:schemeClr val="bg1"/>
                  </a:solidFill>
                </a:rPr>
                <a:t>Template Prep </a:t>
              </a:r>
              <a:endParaRPr lang="en-US" sz="2000" b="1" dirty="0">
                <a:solidFill>
                  <a:schemeClr val="bg1"/>
                </a:solidFill>
              </a:endParaRPr>
            </a:p>
          </p:txBody>
        </p:sp>
        <p:sp>
          <p:nvSpPr>
            <p:cNvPr id="32" name="Chevron 31"/>
            <p:cNvSpPr/>
            <p:nvPr/>
          </p:nvSpPr>
          <p:spPr>
            <a:xfrm>
              <a:off x="7317812" y="3114704"/>
              <a:ext cx="1709647" cy="921719"/>
            </a:xfrm>
            <a:prstGeom prst="chevron">
              <a:avLst/>
            </a:prstGeom>
            <a:solidFill>
              <a:schemeClr val="tx2">
                <a:lumMod val="40000"/>
                <a:lumOff val="60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Data</a:t>
              </a:r>
              <a:endParaRPr lang="en-US" sz="1600" b="1" dirty="0">
                <a:solidFill>
                  <a:schemeClr val="bg1"/>
                </a:solidFill>
              </a:endParaRPr>
            </a:p>
          </p:txBody>
        </p:sp>
      </p:grpSp>
    </p:spTree>
    <p:extLst>
      <p:ext uri="{BB962C8B-B14F-4D97-AF65-F5344CB8AC3E}">
        <p14:creationId xmlns:p14="http://schemas.microsoft.com/office/powerpoint/2010/main" val="252864140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19" y="41927"/>
            <a:ext cx="7710911" cy="833133"/>
          </a:xfrm>
        </p:spPr>
        <p:txBody>
          <a:bodyPr>
            <a:normAutofit/>
          </a:bodyPr>
          <a:lstStyle/>
          <a:p>
            <a:pPr algn="ctr"/>
            <a:r>
              <a:rPr lang="en-US" dirty="0" smtClean="0"/>
              <a:t>Fully Automated Template Preparation</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43372" y="2210916"/>
            <a:ext cx="409561" cy="6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40432" y="2215904"/>
            <a:ext cx="409561" cy="6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32" y="3054653"/>
            <a:ext cx="1579297" cy="130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Curved Connector 14"/>
          <p:cNvCxnSpPr>
            <a:stCxn id="13" idx="2"/>
          </p:cNvCxnSpPr>
          <p:nvPr/>
        </p:nvCxnSpPr>
        <p:spPr>
          <a:xfrm rot="16200000" flipH="1">
            <a:off x="905320" y="2834071"/>
            <a:ext cx="444275" cy="564489"/>
          </a:xfrm>
          <a:prstGeom prst="curvedConnector2">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1564386" y="2736081"/>
            <a:ext cx="1" cy="449261"/>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921983" y="1935872"/>
            <a:ext cx="5712566" cy="400110"/>
          </a:xfrm>
          <a:prstGeom prst="rect">
            <a:avLst/>
          </a:prstGeom>
          <a:noFill/>
        </p:spPr>
        <p:txBody>
          <a:bodyPr wrap="square" rtlCol="0">
            <a:spAutoFit/>
          </a:bodyPr>
          <a:lstStyle/>
          <a:p>
            <a:r>
              <a:rPr lang="en-US" sz="2000" dirty="0" smtClean="0"/>
              <a:t>Load library samples into 4</a:t>
            </a:r>
            <a:r>
              <a:rPr lang="en-US" sz="2000" baseline="30000" dirty="0" smtClean="0"/>
              <a:t>o</a:t>
            </a:r>
            <a:r>
              <a:rPr lang="en-US" sz="2000" dirty="0" smtClean="0"/>
              <a:t>C Reagent Cartridge</a:t>
            </a:r>
            <a:endParaRPr lang="en-US" sz="2000" dirty="0"/>
          </a:p>
        </p:txBody>
      </p:sp>
      <p:sp>
        <p:nvSpPr>
          <p:cNvPr id="27" name="TextBox 26"/>
          <p:cNvSpPr txBox="1"/>
          <p:nvPr/>
        </p:nvSpPr>
        <p:spPr>
          <a:xfrm>
            <a:off x="1813456" y="1886635"/>
            <a:ext cx="1214601" cy="461665"/>
          </a:xfrm>
          <a:prstGeom prst="rect">
            <a:avLst/>
          </a:prstGeom>
          <a:noFill/>
        </p:spPr>
        <p:txBody>
          <a:bodyPr wrap="square" rtlCol="0">
            <a:spAutoFit/>
          </a:bodyPr>
          <a:lstStyle/>
          <a:p>
            <a:r>
              <a:rPr lang="en-US" dirty="0" smtClean="0">
                <a:solidFill>
                  <a:srgbClr val="FF9933">
                    <a:lumMod val="75000"/>
                  </a:srgbClr>
                </a:solidFill>
                <a:ea typeface="MS PGothic" pitchFamily="34" charset="-128"/>
              </a:rPr>
              <a:t>Step 2</a:t>
            </a:r>
            <a:endParaRPr lang="en-US" dirty="0">
              <a:solidFill>
                <a:srgbClr val="FF9933">
                  <a:lumMod val="75000"/>
                </a:srgbClr>
              </a:solidFill>
              <a:ea typeface="MS PGothic" pitchFamily="34" charset="-128"/>
            </a:endParaRPr>
          </a:p>
        </p:txBody>
      </p:sp>
      <p:sp>
        <p:nvSpPr>
          <p:cNvPr id="28" name="Rectangle 27"/>
          <p:cNvSpPr/>
          <p:nvPr/>
        </p:nvSpPr>
        <p:spPr bwMode="auto">
          <a:xfrm>
            <a:off x="2921983" y="1886635"/>
            <a:ext cx="5564446" cy="523220"/>
          </a:xfrm>
          <a:prstGeom prst="rect">
            <a:avLst/>
          </a:prstGeom>
          <a:noFill/>
          <a:ln w="4127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29" name="Group 28"/>
          <p:cNvGrpSpPr/>
          <p:nvPr/>
        </p:nvGrpSpPr>
        <p:grpSpPr>
          <a:xfrm>
            <a:off x="89647" y="837668"/>
            <a:ext cx="8937812" cy="921719"/>
            <a:chOff x="89647" y="3114704"/>
            <a:chExt cx="8937812" cy="921719"/>
          </a:xfrm>
        </p:grpSpPr>
        <p:grpSp>
          <p:nvGrpSpPr>
            <p:cNvPr id="30" name="Group 29"/>
            <p:cNvGrpSpPr/>
            <p:nvPr/>
          </p:nvGrpSpPr>
          <p:grpSpPr>
            <a:xfrm>
              <a:off x="89647" y="3114704"/>
              <a:ext cx="7746574" cy="921719"/>
              <a:chOff x="81448" y="2286000"/>
              <a:chExt cx="8204124" cy="2057400"/>
            </a:xfrm>
          </p:grpSpPr>
          <p:sp>
            <p:nvSpPr>
              <p:cNvPr id="33" name="Pentagon 32"/>
              <p:cNvSpPr/>
              <p:nvPr/>
            </p:nvSpPr>
            <p:spPr>
              <a:xfrm>
                <a:off x="81448" y="2286000"/>
                <a:ext cx="1388331" cy="2057400"/>
              </a:xfrm>
              <a:prstGeom prst="homePlate">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2 samples</a:t>
                </a:r>
                <a:endParaRPr lang="en-US" sz="1600" b="1" dirty="0">
                  <a:solidFill>
                    <a:schemeClr val="bg1"/>
                  </a:solidFill>
                </a:endParaRPr>
              </a:p>
            </p:txBody>
          </p:sp>
          <p:sp>
            <p:nvSpPr>
              <p:cNvPr id="34" name="Chevron 33"/>
              <p:cNvSpPr/>
              <p:nvPr/>
            </p:nvSpPr>
            <p:spPr>
              <a:xfrm>
                <a:off x="4291897" y="2286000"/>
                <a:ext cx="1970277" cy="2057400"/>
              </a:xfrm>
              <a:prstGeom prst="chevron">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2  Loaded chips</a:t>
                </a:r>
                <a:endParaRPr lang="en-US" sz="1600" b="1" dirty="0">
                  <a:solidFill>
                    <a:schemeClr val="bg1"/>
                  </a:solidFill>
                </a:endParaRPr>
              </a:p>
            </p:txBody>
          </p:sp>
          <p:sp>
            <p:nvSpPr>
              <p:cNvPr id="35" name="Chevron 34"/>
              <p:cNvSpPr/>
              <p:nvPr/>
            </p:nvSpPr>
            <p:spPr>
              <a:xfrm>
                <a:off x="5548147" y="2286000"/>
                <a:ext cx="2737425" cy="2057400"/>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b="1" dirty="0" smtClean="0">
                    <a:solidFill>
                      <a:schemeClr val="bg1"/>
                    </a:solidFill>
                  </a:rPr>
                  <a:t>Ion S5XL</a:t>
                </a:r>
                <a:r>
                  <a:rPr lang="en-US" sz="2000" dirty="0" smtClean="0"/>
                  <a:t>™</a:t>
                </a:r>
                <a:r>
                  <a:rPr lang="en-US" sz="2000" b="1" dirty="0" smtClean="0">
                    <a:solidFill>
                      <a:schemeClr val="bg1"/>
                    </a:solidFill>
                  </a:rPr>
                  <a:t> Sequencing</a:t>
                </a:r>
                <a:endParaRPr lang="en-US" sz="3600" b="1" dirty="0">
                  <a:solidFill>
                    <a:schemeClr val="bg1"/>
                  </a:solidFill>
                </a:endParaRPr>
              </a:p>
            </p:txBody>
          </p:sp>
        </p:grpSp>
        <p:sp>
          <p:nvSpPr>
            <p:cNvPr id="31" name="Chevron 30"/>
            <p:cNvSpPr/>
            <p:nvPr/>
          </p:nvSpPr>
          <p:spPr>
            <a:xfrm>
              <a:off x="951548" y="3114704"/>
              <a:ext cx="3551684" cy="921719"/>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rPr>
                <a:t>Ion Chef</a:t>
              </a:r>
              <a:r>
                <a:rPr lang="en-US" sz="2000" dirty="0" smtClean="0"/>
                <a:t>™</a:t>
              </a:r>
              <a:endParaRPr lang="en-US" sz="2000" b="1" dirty="0" smtClean="0">
                <a:solidFill>
                  <a:schemeClr val="bg1"/>
                </a:solidFill>
              </a:endParaRPr>
            </a:p>
            <a:p>
              <a:pPr algn="ctr"/>
              <a:r>
                <a:rPr lang="en-US" sz="2000" b="1" dirty="0" smtClean="0">
                  <a:solidFill>
                    <a:schemeClr val="bg1"/>
                  </a:solidFill>
                </a:rPr>
                <a:t>Template Prep </a:t>
              </a:r>
              <a:endParaRPr lang="en-US" sz="2000" b="1" dirty="0">
                <a:solidFill>
                  <a:schemeClr val="bg1"/>
                </a:solidFill>
              </a:endParaRPr>
            </a:p>
          </p:txBody>
        </p:sp>
        <p:sp>
          <p:nvSpPr>
            <p:cNvPr id="32" name="Chevron 31"/>
            <p:cNvSpPr/>
            <p:nvPr/>
          </p:nvSpPr>
          <p:spPr>
            <a:xfrm>
              <a:off x="7317812" y="3114704"/>
              <a:ext cx="1709647" cy="921719"/>
            </a:xfrm>
            <a:prstGeom prst="chevron">
              <a:avLst/>
            </a:prstGeom>
            <a:solidFill>
              <a:schemeClr val="tx2">
                <a:lumMod val="40000"/>
                <a:lumOff val="60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Data</a:t>
              </a:r>
              <a:endParaRPr lang="en-US" sz="1600" b="1" dirty="0">
                <a:solidFill>
                  <a:schemeClr val="bg1"/>
                </a:solidFill>
              </a:endParaRPr>
            </a:p>
          </p:txBody>
        </p:sp>
      </p:grpSp>
    </p:spTree>
    <p:extLst>
      <p:ext uri="{BB962C8B-B14F-4D97-AF65-F5344CB8AC3E}">
        <p14:creationId xmlns:p14="http://schemas.microsoft.com/office/powerpoint/2010/main" val="165848330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4922"/>
            <a:ext cx="8229600" cy="1143000"/>
          </a:xfrm>
        </p:spPr>
        <p:txBody>
          <a:bodyPr/>
          <a:lstStyle/>
          <a:p>
            <a:r>
              <a:rPr lang="en-US" dirty="0" smtClean="0"/>
              <a:t>Ion Chef Agenda</a:t>
            </a:r>
            <a:endParaRPr lang="en-US" dirty="0"/>
          </a:p>
        </p:txBody>
      </p:sp>
      <p:sp>
        <p:nvSpPr>
          <p:cNvPr id="4" name="Content Placeholder 6"/>
          <p:cNvSpPr>
            <a:spLocks noGrp="1"/>
          </p:cNvSpPr>
          <p:nvPr>
            <p:ph idx="1"/>
          </p:nvPr>
        </p:nvSpPr>
        <p:spPr>
          <a:xfrm>
            <a:off x="457200" y="1280160"/>
            <a:ext cx="8229600" cy="4525963"/>
          </a:xfrm>
        </p:spPr>
        <p:txBody>
          <a:bodyPr/>
          <a:lstStyle/>
          <a:p>
            <a:r>
              <a:rPr lang="en-US" dirty="0" smtClean="0"/>
              <a:t>Ion Chef</a:t>
            </a:r>
            <a:r>
              <a:rPr lang="en-US" baseline="30000" dirty="0" smtClean="0"/>
              <a:t>TM</a:t>
            </a:r>
            <a:r>
              <a:rPr lang="en-US" dirty="0" smtClean="0"/>
              <a:t> System overview:</a:t>
            </a:r>
          </a:p>
          <a:p>
            <a:r>
              <a:rPr lang="en-US" dirty="0" smtClean="0"/>
              <a:t>Interactions with Ion </a:t>
            </a:r>
            <a:r>
              <a:rPr lang="en-US" dirty="0" err="1"/>
              <a:t>Chef</a:t>
            </a:r>
            <a:r>
              <a:rPr lang="en-US" baseline="30000" dirty="0" err="1"/>
              <a:t>TM</a:t>
            </a:r>
            <a:endParaRPr lang="en-US" dirty="0" smtClean="0"/>
          </a:p>
          <a:p>
            <a:pPr lvl="1"/>
            <a:r>
              <a:rPr lang="en-US" dirty="0" smtClean="0"/>
              <a:t>Setting up Ion </a:t>
            </a:r>
            <a:r>
              <a:rPr lang="en-US" dirty="0" err="1" smtClean="0"/>
              <a:t>Chef</a:t>
            </a:r>
            <a:r>
              <a:rPr lang="en-US" baseline="30000" dirty="0" err="1" smtClean="0"/>
              <a:t>TM</a:t>
            </a:r>
            <a:endParaRPr lang="en-US" baseline="30000" dirty="0" smtClean="0"/>
          </a:p>
          <a:p>
            <a:pPr lvl="1"/>
            <a:r>
              <a:rPr lang="en-US" dirty="0" smtClean="0"/>
              <a:t>End-to-end process on Ion Chef™</a:t>
            </a:r>
          </a:p>
          <a:p>
            <a:pPr lvl="1"/>
            <a:r>
              <a:rPr lang="en-US" dirty="0" smtClean="0"/>
              <a:t>Sample and reagents tracking on Ion </a:t>
            </a:r>
            <a:r>
              <a:rPr lang="en-US" dirty="0" err="1" smtClean="0"/>
              <a:t>Chef</a:t>
            </a:r>
            <a:r>
              <a:rPr lang="en-US" baseline="30000" dirty="0" err="1" smtClean="0"/>
              <a:t>TM</a:t>
            </a:r>
            <a:endParaRPr lang="en-US" dirty="0" smtClean="0"/>
          </a:p>
          <a:p>
            <a:r>
              <a:rPr lang="en-US" dirty="0" smtClean="0"/>
              <a:t>S5 System Overview</a:t>
            </a:r>
          </a:p>
          <a:p>
            <a:r>
              <a:rPr lang="en-US" dirty="0" smtClean="0"/>
              <a:t>Planning &amp; Executing a Run</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0638644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19" y="41927"/>
            <a:ext cx="7710911" cy="833133"/>
          </a:xfrm>
        </p:spPr>
        <p:txBody>
          <a:bodyPr>
            <a:normAutofit/>
          </a:bodyPr>
          <a:lstStyle/>
          <a:p>
            <a:pPr algn="ctr"/>
            <a:r>
              <a:rPr lang="en-US" dirty="0" smtClean="0"/>
              <a:t>Fully Automated Template Preparation</a:t>
            </a:r>
            <a:endParaRPr lang="en-US"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32" y="3054653"/>
            <a:ext cx="1579297" cy="130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Users\hok4\Desktop\All About Ion Chef\Chef photoshoot\PGM-IC 200 Kit_on dec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3129" y="2814227"/>
            <a:ext cx="4199243" cy="28029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297" y="4964555"/>
            <a:ext cx="1558378" cy="130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Arrow Connector 14"/>
          <p:cNvCxnSpPr>
            <a:stCxn id="12" idx="3"/>
          </p:cNvCxnSpPr>
          <p:nvPr/>
        </p:nvCxnSpPr>
        <p:spPr>
          <a:xfrm>
            <a:off x="1902829" y="3707238"/>
            <a:ext cx="1296891" cy="294746"/>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4" idx="3"/>
          </p:cNvCxnSpPr>
          <p:nvPr/>
        </p:nvCxnSpPr>
        <p:spPr>
          <a:xfrm flipV="1">
            <a:off x="1865675" y="4516395"/>
            <a:ext cx="1261000" cy="1100745"/>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813456" y="1886635"/>
            <a:ext cx="1214601" cy="461665"/>
          </a:xfrm>
          <a:prstGeom prst="rect">
            <a:avLst/>
          </a:prstGeom>
          <a:noFill/>
        </p:spPr>
        <p:txBody>
          <a:bodyPr wrap="square" rtlCol="0">
            <a:spAutoFit/>
          </a:bodyPr>
          <a:lstStyle/>
          <a:p>
            <a:r>
              <a:rPr lang="en-US" dirty="0" smtClean="0">
                <a:solidFill>
                  <a:srgbClr val="FF9933">
                    <a:lumMod val="75000"/>
                  </a:srgbClr>
                </a:solidFill>
                <a:ea typeface="MS PGothic" pitchFamily="34" charset="-128"/>
              </a:rPr>
              <a:t>Step 3</a:t>
            </a:r>
            <a:endParaRPr lang="en-US" dirty="0">
              <a:solidFill>
                <a:srgbClr val="FF9933">
                  <a:lumMod val="75000"/>
                </a:srgbClr>
              </a:solidFill>
              <a:ea typeface="MS PGothic" pitchFamily="34" charset="-128"/>
            </a:endParaRPr>
          </a:p>
        </p:txBody>
      </p:sp>
      <p:sp>
        <p:nvSpPr>
          <p:cNvPr id="18" name="TextBox 17"/>
          <p:cNvSpPr txBox="1"/>
          <p:nvPr/>
        </p:nvSpPr>
        <p:spPr>
          <a:xfrm>
            <a:off x="2921983" y="1909746"/>
            <a:ext cx="3627916" cy="461665"/>
          </a:xfrm>
          <a:prstGeom prst="rect">
            <a:avLst/>
          </a:prstGeom>
          <a:noFill/>
        </p:spPr>
        <p:txBody>
          <a:bodyPr wrap="none" rtlCol="0">
            <a:spAutoFit/>
          </a:bodyPr>
          <a:lstStyle/>
          <a:p>
            <a:r>
              <a:rPr lang="en-US" dirty="0" smtClean="0"/>
              <a:t>Load Reagent Cartridges</a:t>
            </a:r>
            <a:endParaRPr lang="en-US" dirty="0"/>
          </a:p>
        </p:txBody>
      </p:sp>
      <p:sp>
        <p:nvSpPr>
          <p:cNvPr id="19" name="TextBox 18"/>
          <p:cNvSpPr txBox="1"/>
          <p:nvPr/>
        </p:nvSpPr>
        <p:spPr>
          <a:xfrm>
            <a:off x="217840" y="2440632"/>
            <a:ext cx="1736373" cy="2785378"/>
          </a:xfrm>
          <a:prstGeom prst="rect">
            <a:avLst/>
          </a:prstGeom>
          <a:noFill/>
        </p:spPr>
        <p:txBody>
          <a:bodyPr wrap="none" rtlCol="0">
            <a:spAutoFit/>
          </a:bodyPr>
          <a:lstStyle/>
          <a:p>
            <a:pPr algn="ctr" fontAlgn="b"/>
            <a:r>
              <a:rPr lang="en-US" sz="1400" b="1" dirty="0"/>
              <a:t> 4</a:t>
            </a:r>
            <a:r>
              <a:rPr lang="en-US" sz="1400" b="1" baseline="30000" dirty="0"/>
              <a:t>o</a:t>
            </a:r>
            <a:r>
              <a:rPr lang="en-US" sz="1400" b="1" dirty="0"/>
              <a:t> C Reagent </a:t>
            </a:r>
            <a:endParaRPr lang="en-US" sz="1400" b="1" dirty="0" smtClean="0"/>
          </a:p>
          <a:p>
            <a:pPr algn="ctr" fontAlgn="b"/>
            <a:r>
              <a:rPr lang="en-US" sz="1400" b="1" dirty="0" smtClean="0"/>
              <a:t>Cartridge </a:t>
            </a:r>
            <a:endParaRPr lang="en-US" sz="1400" b="1" dirty="0"/>
          </a:p>
          <a:p>
            <a:pPr lvl="1" algn="ctr" fontAlgn="b"/>
            <a:endParaRPr lang="en-US" sz="1100" dirty="0" smtClean="0"/>
          </a:p>
          <a:p>
            <a:pPr lvl="1" algn="ctr" fontAlgn="b"/>
            <a:endParaRPr lang="en-US" sz="1100" dirty="0"/>
          </a:p>
          <a:p>
            <a:pPr lvl="1" algn="ctr" fontAlgn="b"/>
            <a:endParaRPr lang="en-US" sz="1100" dirty="0" smtClean="0"/>
          </a:p>
          <a:p>
            <a:pPr lvl="1" algn="ctr" fontAlgn="b"/>
            <a:endParaRPr lang="en-US" sz="1100" dirty="0"/>
          </a:p>
          <a:p>
            <a:pPr lvl="1" algn="ctr" fontAlgn="b"/>
            <a:endParaRPr lang="en-US" sz="1100" dirty="0" smtClean="0"/>
          </a:p>
          <a:p>
            <a:pPr lvl="1" algn="ctr" fontAlgn="b"/>
            <a:endParaRPr lang="en-US" sz="1100" dirty="0"/>
          </a:p>
          <a:p>
            <a:pPr lvl="1" algn="ctr" fontAlgn="b"/>
            <a:endParaRPr lang="en-US" sz="1100" dirty="0" smtClean="0"/>
          </a:p>
          <a:p>
            <a:pPr lvl="1" algn="ctr" fontAlgn="b"/>
            <a:endParaRPr lang="en-US" sz="1100" dirty="0" smtClean="0"/>
          </a:p>
          <a:p>
            <a:pPr lvl="1" algn="ctr" fontAlgn="b"/>
            <a:endParaRPr lang="en-US" sz="1100" dirty="0"/>
          </a:p>
          <a:p>
            <a:pPr algn="ctr"/>
            <a:r>
              <a:rPr lang="en-US" sz="1400" b="1" dirty="0"/>
              <a:t>Ambient Temp </a:t>
            </a:r>
            <a:endParaRPr lang="en-US" sz="1400" b="1" dirty="0" smtClean="0"/>
          </a:p>
          <a:p>
            <a:pPr algn="ctr"/>
            <a:r>
              <a:rPr lang="en-US" sz="1400" b="1" dirty="0" smtClean="0"/>
              <a:t>Reagent </a:t>
            </a:r>
            <a:r>
              <a:rPr lang="en-US" sz="1400" b="1" dirty="0"/>
              <a:t>Cartridge</a:t>
            </a:r>
          </a:p>
          <a:p>
            <a:pPr algn="ctr"/>
            <a:r>
              <a:rPr lang="en-US" sz="2000" dirty="0" smtClean="0"/>
              <a:t> </a:t>
            </a:r>
            <a:endParaRPr lang="en-US" sz="2000" dirty="0"/>
          </a:p>
        </p:txBody>
      </p:sp>
      <p:sp>
        <p:nvSpPr>
          <p:cNvPr id="28" name="Rectangle 27"/>
          <p:cNvSpPr/>
          <p:nvPr/>
        </p:nvSpPr>
        <p:spPr bwMode="auto">
          <a:xfrm>
            <a:off x="2921983" y="1886635"/>
            <a:ext cx="3621859" cy="523220"/>
          </a:xfrm>
          <a:prstGeom prst="rect">
            <a:avLst/>
          </a:prstGeom>
          <a:noFill/>
          <a:ln w="4127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pSp>
        <p:nvGrpSpPr>
          <p:cNvPr id="29" name="Group 28"/>
          <p:cNvGrpSpPr/>
          <p:nvPr/>
        </p:nvGrpSpPr>
        <p:grpSpPr>
          <a:xfrm>
            <a:off x="89647" y="837668"/>
            <a:ext cx="8937812" cy="921719"/>
            <a:chOff x="89647" y="3114704"/>
            <a:chExt cx="8937812" cy="921719"/>
          </a:xfrm>
        </p:grpSpPr>
        <p:grpSp>
          <p:nvGrpSpPr>
            <p:cNvPr id="30" name="Group 29"/>
            <p:cNvGrpSpPr/>
            <p:nvPr/>
          </p:nvGrpSpPr>
          <p:grpSpPr>
            <a:xfrm>
              <a:off x="89647" y="3114704"/>
              <a:ext cx="7746574" cy="921719"/>
              <a:chOff x="81448" y="2286000"/>
              <a:chExt cx="8204124" cy="2057400"/>
            </a:xfrm>
          </p:grpSpPr>
          <p:sp>
            <p:nvSpPr>
              <p:cNvPr id="33" name="Pentagon 32"/>
              <p:cNvSpPr/>
              <p:nvPr/>
            </p:nvSpPr>
            <p:spPr>
              <a:xfrm>
                <a:off x="81448" y="2286000"/>
                <a:ext cx="1388331" cy="2057400"/>
              </a:xfrm>
              <a:prstGeom prst="homePlate">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2 samples</a:t>
                </a:r>
                <a:endParaRPr lang="en-US" sz="1600" b="1" dirty="0">
                  <a:solidFill>
                    <a:schemeClr val="bg1"/>
                  </a:solidFill>
                </a:endParaRPr>
              </a:p>
            </p:txBody>
          </p:sp>
          <p:sp>
            <p:nvSpPr>
              <p:cNvPr id="34" name="Chevron 33"/>
              <p:cNvSpPr/>
              <p:nvPr/>
            </p:nvSpPr>
            <p:spPr>
              <a:xfrm>
                <a:off x="4291897" y="2286000"/>
                <a:ext cx="1970277" cy="2057400"/>
              </a:xfrm>
              <a:prstGeom prst="chevron">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2  Loaded chips</a:t>
                </a:r>
                <a:endParaRPr lang="en-US" sz="1600" b="1" dirty="0">
                  <a:solidFill>
                    <a:schemeClr val="bg1"/>
                  </a:solidFill>
                </a:endParaRPr>
              </a:p>
            </p:txBody>
          </p:sp>
          <p:sp>
            <p:nvSpPr>
              <p:cNvPr id="35" name="Chevron 34"/>
              <p:cNvSpPr/>
              <p:nvPr/>
            </p:nvSpPr>
            <p:spPr>
              <a:xfrm>
                <a:off x="5548147" y="2286000"/>
                <a:ext cx="2737425" cy="2057400"/>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b="1" dirty="0" smtClean="0">
                    <a:solidFill>
                      <a:schemeClr val="bg1"/>
                    </a:solidFill>
                  </a:rPr>
                  <a:t>Ion S5XL</a:t>
                </a:r>
                <a:r>
                  <a:rPr lang="en-US" sz="2000" dirty="0" smtClean="0"/>
                  <a:t>™</a:t>
                </a:r>
                <a:r>
                  <a:rPr lang="en-US" sz="2000" b="1" dirty="0" smtClean="0">
                    <a:solidFill>
                      <a:schemeClr val="bg1"/>
                    </a:solidFill>
                  </a:rPr>
                  <a:t> Sequencing</a:t>
                </a:r>
                <a:endParaRPr lang="en-US" sz="3600" b="1" dirty="0">
                  <a:solidFill>
                    <a:schemeClr val="bg1"/>
                  </a:solidFill>
                </a:endParaRPr>
              </a:p>
            </p:txBody>
          </p:sp>
        </p:grpSp>
        <p:sp>
          <p:nvSpPr>
            <p:cNvPr id="31" name="Chevron 30"/>
            <p:cNvSpPr/>
            <p:nvPr/>
          </p:nvSpPr>
          <p:spPr>
            <a:xfrm>
              <a:off x="951548" y="3114704"/>
              <a:ext cx="3551684" cy="921719"/>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rPr>
                <a:t>Ion Chef</a:t>
              </a:r>
              <a:r>
                <a:rPr lang="en-US" sz="2000" dirty="0" smtClean="0"/>
                <a:t>™</a:t>
              </a:r>
              <a:endParaRPr lang="en-US" sz="2000" b="1" dirty="0" smtClean="0">
                <a:solidFill>
                  <a:schemeClr val="bg1"/>
                </a:solidFill>
              </a:endParaRPr>
            </a:p>
            <a:p>
              <a:pPr algn="ctr"/>
              <a:r>
                <a:rPr lang="en-US" sz="2000" b="1" dirty="0" smtClean="0">
                  <a:solidFill>
                    <a:schemeClr val="bg1"/>
                  </a:solidFill>
                </a:rPr>
                <a:t>Template Prep </a:t>
              </a:r>
              <a:endParaRPr lang="en-US" sz="2000" b="1" dirty="0">
                <a:solidFill>
                  <a:schemeClr val="bg1"/>
                </a:solidFill>
              </a:endParaRPr>
            </a:p>
          </p:txBody>
        </p:sp>
        <p:sp>
          <p:nvSpPr>
            <p:cNvPr id="32" name="Chevron 31"/>
            <p:cNvSpPr/>
            <p:nvPr/>
          </p:nvSpPr>
          <p:spPr>
            <a:xfrm>
              <a:off x="7317812" y="3114704"/>
              <a:ext cx="1709647" cy="921719"/>
            </a:xfrm>
            <a:prstGeom prst="chevron">
              <a:avLst/>
            </a:prstGeom>
            <a:solidFill>
              <a:schemeClr val="tx2">
                <a:lumMod val="40000"/>
                <a:lumOff val="60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Data</a:t>
              </a:r>
              <a:endParaRPr lang="en-US" sz="1600" b="1" dirty="0">
                <a:solidFill>
                  <a:schemeClr val="bg1"/>
                </a:solidFill>
              </a:endParaRPr>
            </a:p>
          </p:txBody>
        </p:sp>
      </p:grpSp>
    </p:spTree>
    <p:extLst>
      <p:ext uri="{BB962C8B-B14F-4D97-AF65-F5344CB8AC3E}">
        <p14:creationId xmlns:p14="http://schemas.microsoft.com/office/powerpoint/2010/main" val="112663212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778770"/>
            <a:ext cx="2171200" cy="1188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descr="C:\Users\hok4\Desktop\All About Ion Chef\Chef photoshoot\PGM-IC 200 Kit_on dec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3129" y="2814227"/>
            <a:ext cx="4199243" cy="28029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12519" y="41927"/>
            <a:ext cx="7710911" cy="833133"/>
          </a:xfrm>
        </p:spPr>
        <p:txBody>
          <a:bodyPr>
            <a:normAutofit/>
          </a:bodyPr>
          <a:lstStyle/>
          <a:p>
            <a:pPr algn="ctr"/>
            <a:r>
              <a:rPr lang="en-US" dirty="0" smtClean="0"/>
              <a:t>Fully Automated Template Preparation</a:t>
            </a:r>
            <a:endParaRPr lang="en-US" dirty="0"/>
          </a:p>
        </p:txBody>
      </p:sp>
      <p:pic>
        <p:nvPicPr>
          <p:cNvPr id="1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609" y="2794896"/>
            <a:ext cx="1684339" cy="941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6020" y="2788531"/>
            <a:ext cx="2179786" cy="132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16020" y="4461072"/>
            <a:ext cx="2179786" cy="1297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Arrow Connector 15"/>
          <p:cNvCxnSpPr/>
          <p:nvPr/>
        </p:nvCxnSpPr>
        <p:spPr>
          <a:xfrm>
            <a:off x="1865948" y="3474101"/>
            <a:ext cx="1630130" cy="262454"/>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312750" y="3605328"/>
            <a:ext cx="2296415" cy="391906"/>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4878572" y="4461073"/>
            <a:ext cx="2143497" cy="881636"/>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53829" y="1948190"/>
            <a:ext cx="4049486" cy="461665"/>
          </a:xfrm>
          <a:prstGeom prst="rect">
            <a:avLst/>
          </a:prstGeom>
          <a:noFill/>
        </p:spPr>
        <p:txBody>
          <a:bodyPr wrap="square" rtlCol="0">
            <a:spAutoFit/>
          </a:bodyPr>
          <a:lstStyle/>
          <a:p>
            <a:r>
              <a:rPr lang="en-US" dirty="0" smtClean="0"/>
              <a:t>Load Plastic Consumables</a:t>
            </a:r>
            <a:endParaRPr lang="en-US" dirty="0"/>
          </a:p>
        </p:txBody>
      </p:sp>
      <p:sp>
        <p:nvSpPr>
          <p:cNvPr id="23" name="Rectangle 22"/>
          <p:cNvSpPr/>
          <p:nvPr/>
        </p:nvSpPr>
        <p:spPr bwMode="auto">
          <a:xfrm>
            <a:off x="2853829" y="1886635"/>
            <a:ext cx="3755336" cy="523220"/>
          </a:xfrm>
          <a:prstGeom prst="rect">
            <a:avLst/>
          </a:prstGeom>
          <a:noFill/>
          <a:ln w="4127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 name="TextBox 34"/>
          <p:cNvSpPr txBox="1"/>
          <p:nvPr/>
        </p:nvSpPr>
        <p:spPr>
          <a:xfrm>
            <a:off x="1813456" y="1886635"/>
            <a:ext cx="1214601" cy="461665"/>
          </a:xfrm>
          <a:prstGeom prst="rect">
            <a:avLst/>
          </a:prstGeom>
          <a:noFill/>
        </p:spPr>
        <p:txBody>
          <a:bodyPr wrap="square" rtlCol="0">
            <a:spAutoFit/>
          </a:bodyPr>
          <a:lstStyle/>
          <a:p>
            <a:r>
              <a:rPr lang="en-US" dirty="0" smtClean="0">
                <a:solidFill>
                  <a:srgbClr val="FF9933">
                    <a:lumMod val="75000"/>
                  </a:srgbClr>
                </a:solidFill>
                <a:ea typeface="MS PGothic" pitchFamily="34" charset="-128"/>
              </a:rPr>
              <a:t>Step </a:t>
            </a:r>
            <a:r>
              <a:rPr lang="en-US" dirty="0">
                <a:solidFill>
                  <a:srgbClr val="FF9933">
                    <a:lumMod val="75000"/>
                  </a:srgbClr>
                </a:solidFill>
                <a:ea typeface="MS PGothic" pitchFamily="34" charset="-128"/>
              </a:rPr>
              <a:t>4</a:t>
            </a:r>
          </a:p>
        </p:txBody>
      </p:sp>
      <p:cxnSp>
        <p:nvCxnSpPr>
          <p:cNvPr id="49" name="Straight Arrow Connector 48"/>
          <p:cNvCxnSpPr/>
          <p:nvPr/>
        </p:nvCxnSpPr>
        <p:spPr>
          <a:xfrm flipH="1" flipV="1">
            <a:off x="5461841" y="4423316"/>
            <a:ext cx="3120456" cy="919393"/>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89647" y="837668"/>
            <a:ext cx="8937812" cy="921719"/>
            <a:chOff x="89647" y="3114704"/>
            <a:chExt cx="8937812" cy="921719"/>
          </a:xfrm>
        </p:grpSpPr>
        <p:grpSp>
          <p:nvGrpSpPr>
            <p:cNvPr id="33" name="Group 32"/>
            <p:cNvGrpSpPr/>
            <p:nvPr/>
          </p:nvGrpSpPr>
          <p:grpSpPr>
            <a:xfrm>
              <a:off x="89647" y="3114704"/>
              <a:ext cx="7746574" cy="921719"/>
              <a:chOff x="81448" y="2286000"/>
              <a:chExt cx="8204124" cy="2057400"/>
            </a:xfrm>
          </p:grpSpPr>
          <p:sp>
            <p:nvSpPr>
              <p:cNvPr id="37" name="Pentagon 36"/>
              <p:cNvSpPr/>
              <p:nvPr/>
            </p:nvSpPr>
            <p:spPr>
              <a:xfrm>
                <a:off x="81448" y="2286000"/>
                <a:ext cx="1388331" cy="2057400"/>
              </a:xfrm>
              <a:prstGeom prst="homePlate">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2 samples</a:t>
                </a:r>
                <a:endParaRPr lang="en-US" sz="1600" b="1" dirty="0">
                  <a:solidFill>
                    <a:schemeClr val="bg1"/>
                  </a:solidFill>
                </a:endParaRPr>
              </a:p>
            </p:txBody>
          </p:sp>
          <p:sp>
            <p:nvSpPr>
              <p:cNvPr id="38" name="Chevron 37"/>
              <p:cNvSpPr/>
              <p:nvPr/>
            </p:nvSpPr>
            <p:spPr>
              <a:xfrm>
                <a:off x="4291897" y="2286000"/>
                <a:ext cx="1970277" cy="2057400"/>
              </a:xfrm>
              <a:prstGeom prst="chevron">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2  Loaded chips</a:t>
                </a:r>
                <a:endParaRPr lang="en-US" sz="1600" b="1" dirty="0">
                  <a:solidFill>
                    <a:schemeClr val="bg1"/>
                  </a:solidFill>
                </a:endParaRPr>
              </a:p>
            </p:txBody>
          </p:sp>
          <p:sp>
            <p:nvSpPr>
              <p:cNvPr id="39" name="Chevron 38"/>
              <p:cNvSpPr/>
              <p:nvPr/>
            </p:nvSpPr>
            <p:spPr>
              <a:xfrm>
                <a:off x="5548147" y="2286000"/>
                <a:ext cx="2737425" cy="2057400"/>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b="1" dirty="0" smtClean="0">
                    <a:solidFill>
                      <a:schemeClr val="bg1"/>
                    </a:solidFill>
                  </a:rPr>
                  <a:t>Ion PGM</a:t>
                </a:r>
                <a:r>
                  <a:rPr lang="en-US" sz="2000" dirty="0"/>
                  <a:t> ™</a:t>
                </a:r>
                <a:r>
                  <a:rPr lang="en-US" sz="2000" b="1" dirty="0" smtClean="0">
                    <a:solidFill>
                      <a:schemeClr val="bg1"/>
                    </a:solidFill>
                  </a:rPr>
                  <a:t> Sequencing</a:t>
                </a:r>
                <a:endParaRPr lang="en-US" sz="3600" b="1" dirty="0">
                  <a:solidFill>
                    <a:schemeClr val="bg1"/>
                  </a:solidFill>
                </a:endParaRPr>
              </a:p>
            </p:txBody>
          </p:sp>
        </p:grpSp>
        <p:sp>
          <p:nvSpPr>
            <p:cNvPr id="34" name="Chevron 33"/>
            <p:cNvSpPr/>
            <p:nvPr/>
          </p:nvSpPr>
          <p:spPr>
            <a:xfrm>
              <a:off x="951548" y="3114704"/>
              <a:ext cx="3551684" cy="921719"/>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rPr>
                <a:t>Ion Chef</a:t>
              </a:r>
              <a:r>
                <a:rPr lang="en-US" sz="2000" dirty="0" smtClean="0"/>
                <a:t>™</a:t>
              </a:r>
              <a:endParaRPr lang="en-US" sz="2000" b="1" dirty="0" smtClean="0">
                <a:solidFill>
                  <a:schemeClr val="bg1"/>
                </a:solidFill>
              </a:endParaRPr>
            </a:p>
            <a:p>
              <a:pPr algn="ctr"/>
              <a:r>
                <a:rPr lang="en-US" sz="2000" b="1" dirty="0" smtClean="0">
                  <a:solidFill>
                    <a:schemeClr val="bg1"/>
                  </a:solidFill>
                </a:rPr>
                <a:t>Template Prep </a:t>
              </a:r>
              <a:endParaRPr lang="en-US" sz="2000" b="1" dirty="0">
                <a:solidFill>
                  <a:schemeClr val="bg1"/>
                </a:solidFill>
              </a:endParaRPr>
            </a:p>
          </p:txBody>
        </p:sp>
        <p:sp>
          <p:nvSpPr>
            <p:cNvPr id="36" name="Chevron 35"/>
            <p:cNvSpPr/>
            <p:nvPr/>
          </p:nvSpPr>
          <p:spPr>
            <a:xfrm>
              <a:off x="7317812" y="3114704"/>
              <a:ext cx="1709647" cy="921719"/>
            </a:xfrm>
            <a:prstGeom prst="chevron">
              <a:avLst/>
            </a:prstGeom>
            <a:solidFill>
              <a:schemeClr val="tx2">
                <a:lumMod val="40000"/>
                <a:lumOff val="60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Data</a:t>
              </a:r>
              <a:endParaRPr lang="en-US" sz="1600" b="1" dirty="0">
                <a:solidFill>
                  <a:schemeClr val="bg1"/>
                </a:solidFill>
              </a:endParaRPr>
            </a:p>
          </p:txBody>
        </p:sp>
      </p:grpSp>
    </p:spTree>
    <p:extLst>
      <p:ext uri="{BB962C8B-B14F-4D97-AF65-F5344CB8AC3E}">
        <p14:creationId xmlns:p14="http://schemas.microsoft.com/office/powerpoint/2010/main" val="398940826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157" y="2209800"/>
            <a:ext cx="4794542" cy="2256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3" descr="C:\Users\hok4\Desktop\All About Ion Chef\Chef photoshoot\PGM-IC 200 Kit_on dec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9957" y="2378687"/>
            <a:ext cx="4199243" cy="28029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12519" y="41927"/>
            <a:ext cx="7710911" cy="833133"/>
          </a:xfrm>
        </p:spPr>
        <p:txBody>
          <a:bodyPr>
            <a:normAutofit/>
          </a:bodyPr>
          <a:lstStyle/>
          <a:p>
            <a:pPr algn="ctr"/>
            <a:r>
              <a:rPr lang="en-US" dirty="0" smtClean="0"/>
              <a:t>Fully Automated Template Preparation</a:t>
            </a:r>
            <a:endParaRPr lang="en-US" dirty="0"/>
          </a:p>
        </p:txBody>
      </p:sp>
      <p:sp>
        <p:nvSpPr>
          <p:cNvPr id="28" name="TextBox 27"/>
          <p:cNvSpPr txBox="1"/>
          <p:nvPr/>
        </p:nvSpPr>
        <p:spPr>
          <a:xfrm>
            <a:off x="2897396" y="1828800"/>
            <a:ext cx="4420416" cy="400110"/>
          </a:xfrm>
          <a:prstGeom prst="rect">
            <a:avLst/>
          </a:prstGeom>
          <a:noFill/>
        </p:spPr>
        <p:txBody>
          <a:bodyPr wrap="square" rtlCol="0">
            <a:spAutoFit/>
          </a:bodyPr>
          <a:lstStyle/>
          <a:p>
            <a:r>
              <a:rPr lang="en-US" sz="2000" dirty="0" smtClean="0"/>
              <a:t>Attach adapters to chips, load chips</a:t>
            </a:r>
            <a:endParaRPr lang="en-US" sz="2000" dirty="0"/>
          </a:p>
        </p:txBody>
      </p:sp>
      <p:sp>
        <p:nvSpPr>
          <p:cNvPr id="34" name="Rectangle 33"/>
          <p:cNvSpPr/>
          <p:nvPr/>
        </p:nvSpPr>
        <p:spPr bwMode="auto">
          <a:xfrm>
            <a:off x="2853829" y="1828800"/>
            <a:ext cx="4226240" cy="523220"/>
          </a:xfrm>
          <a:prstGeom prst="rect">
            <a:avLst/>
          </a:prstGeom>
          <a:noFill/>
          <a:ln w="4127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5" name="TextBox 34"/>
          <p:cNvSpPr txBox="1"/>
          <p:nvPr/>
        </p:nvSpPr>
        <p:spPr>
          <a:xfrm>
            <a:off x="1813456" y="1886635"/>
            <a:ext cx="1214601" cy="461665"/>
          </a:xfrm>
          <a:prstGeom prst="rect">
            <a:avLst/>
          </a:prstGeom>
          <a:noFill/>
        </p:spPr>
        <p:txBody>
          <a:bodyPr wrap="square" rtlCol="0">
            <a:spAutoFit/>
          </a:bodyPr>
          <a:lstStyle/>
          <a:p>
            <a:r>
              <a:rPr lang="en-US" dirty="0" smtClean="0">
                <a:solidFill>
                  <a:srgbClr val="FF9933">
                    <a:lumMod val="75000"/>
                  </a:srgbClr>
                </a:solidFill>
                <a:ea typeface="MS PGothic" pitchFamily="34" charset="-128"/>
              </a:rPr>
              <a:t>Step 5</a:t>
            </a:r>
            <a:endParaRPr lang="en-US" dirty="0">
              <a:solidFill>
                <a:srgbClr val="FF9933">
                  <a:lumMod val="75000"/>
                </a:srgbClr>
              </a:solidFill>
              <a:ea typeface="MS PGothic" pitchFamily="34" charset="-128"/>
            </a:endParaRPr>
          </a:p>
        </p:txBody>
      </p:sp>
      <p:grpSp>
        <p:nvGrpSpPr>
          <p:cNvPr id="38" name="Group 37"/>
          <p:cNvGrpSpPr/>
          <p:nvPr/>
        </p:nvGrpSpPr>
        <p:grpSpPr>
          <a:xfrm>
            <a:off x="89647" y="837668"/>
            <a:ext cx="8937812" cy="921719"/>
            <a:chOff x="89647" y="3114704"/>
            <a:chExt cx="8937812" cy="921719"/>
          </a:xfrm>
        </p:grpSpPr>
        <p:grpSp>
          <p:nvGrpSpPr>
            <p:cNvPr id="39" name="Group 38"/>
            <p:cNvGrpSpPr/>
            <p:nvPr/>
          </p:nvGrpSpPr>
          <p:grpSpPr>
            <a:xfrm>
              <a:off x="89647" y="3114704"/>
              <a:ext cx="7746574" cy="921719"/>
              <a:chOff x="81448" y="2286000"/>
              <a:chExt cx="8204124" cy="2057400"/>
            </a:xfrm>
          </p:grpSpPr>
          <p:sp>
            <p:nvSpPr>
              <p:cNvPr id="43" name="Pentagon 42"/>
              <p:cNvSpPr/>
              <p:nvPr/>
            </p:nvSpPr>
            <p:spPr>
              <a:xfrm>
                <a:off x="81448" y="2286000"/>
                <a:ext cx="1388331" cy="2057400"/>
              </a:xfrm>
              <a:prstGeom prst="homePlate">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2 samples</a:t>
                </a:r>
                <a:endParaRPr lang="en-US" sz="1600" b="1" dirty="0">
                  <a:solidFill>
                    <a:schemeClr val="bg1"/>
                  </a:solidFill>
                </a:endParaRPr>
              </a:p>
            </p:txBody>
          </p:sp>
          <p:sp>
            <p:nvSpPr>
              <p:cNvPr id="44" name="Chevron 43"/>
              <p:cNvSpPr/>
              <p:nvPr/>
            </p:nvSpPr>
            <p:spPr>
              <a:xfrm>
                <a:off x="4291897" y="2286000"/>
                <a:ext cx="1970277" cy="2057400"/>
              </a:xfrm>
              <a:prstGeom prst="chevron">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2  Loaded chips</a:t>
                </a:r>
                <a:endParaRPr lang="en-US" sz="1600" b="1" dirty="0">
                  <a:solidFill>
                    <a:schemeClr val="bg1"/>
                  </a:solidFill>
                </a:endParaRPr>
              </a:p>
            </p:txBody>
          </p:sp>
          <p:sp>
            <p:nvSpPr>
              <p:cNvPr id="45" name="Chevron 44"/>
              <p:cNvSpPr/>
              <p:nvPr/>
            </p:nvSpPr>
            <p:spPr>
              <a:xfrm>
                <a:off x="5548147" y="2286000"/>
                <a:ext cx="2737425" cy="2057400"/>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b="1" dirty="0" smtClean="0">
                    <a:solidFill>
                      <a:schemeClr val="bg1"/>
                    </a:solidFill>
                  </a:rPr>
                  <a:t>Ion PGM</a:t>
                </a:r>
                <a:r>
                  <a:rPr lang="en-US" sz="2000" dirty="0"/>
                  <a:t> ™</a:t>
                </a:r>
                <a:r>
                  <a:rPr lang="en-US" sz="2000" b="1" dirty="0" smtClean="0">
                    <a:solidFill>
                      <a:schemeClr val="bg1"/>
                    </a:solidFill>
                  </a:rPr>
                  <a:t> Sequencing</a:t>
                </a:r>
                <a:endParaRPr lang="en-US" sz="3600" b="1" dirty="0">
                  <a:solidFill>
                    <a:schemeClr val="bg1"/>
                  </a:solidFill>
                </a:endParaRPr>
              </a:p>
            </p:txBody>
          </p:sp>
        </p:grpSp>
        <p:sp>
          <p:nvSpPr>
            <p:cNvPr id="41" name="Chevron 40"/>
            <p:cNvSpPr/>
            <p:nvPr/>
          </p:nvSpPr>
          <p:spPr>
            <a:xfrm>
              <a:off x="951548" y="3114704"/>
              <a:ext cx="3551684" cy="921719"/>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rPr>
                <a:t>Ion Chef</a:t>
              </a:r>
              <a:r>
                <a:rPr lang="en-US" sz="2000" dirty="0" smtClean="0"/>
                <a:t>™</a:t>
              </a:r>
              <a:endParaRPr lang="en-US" sz="2000" b="1" dirty="0" smtClean="0">
                <a:solidFill>
                  <a:schemeClr val="bg1"/>
                </a:solidFill>
              </a:endParaRPr>
            </a:p>
            <a:p>
              <a:pPr algn="ctr"/>
              <a:r>
                <a:rPr lang="en-US" sz="2000" b="1" dirty="0" smtClean="0">
                  <a:solidFill>
                    <a:schemeClr val="bg1"/>
                  </a:solidFill>
                </a:rPr>
                <a:t>Template Prep </a:t>
              </a:r>
              <a:endParaRPr lang="en-US" sz="2000" b="1" dirty="0">
                <a:solidFill>
                  <a:schemeClr val="bg1"/>
                </a:solidFill>
              </a:endParaRPr>
            </a:p>
          </p:txBody>
        </p:sp>
        <p:sp>
          <p:nvSpPr>
            <p:cNvPr id="42" name="Chevron 41"/>
            <p:cNvSpPr/>
            <p:nvPr/>
          </p:nvSpPr>
          <p:spPr>
            <a:xfrm>
              <a:off x="7317812" y="3114704"/>
              <a:ext cx="1709647" cy="921719"/>
            </a:xfrm>
            <a:prstGeom prst="chevron">
              <a:avLst/>
            </a:prstGeom>
            <a:solidFill>
              <a:schemeClr val="tx2">
                <a:lumMod val="40000"/>
                <a:lumOff val="60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Data</a:t>
              </a:r>
              <a:endParaRPr lang="en-US" sz="1600" b="1" dirty="0">
                <a:solidFill>
                  <a:schemeClr val="bg1"/>
                </a:solidFill>
              </a:endParaRPr>
            </a:p>
          </p:txBody>
        </p:sp>
      </p:grpSp>
      <p:pic>
        <p:nvPicPr>
          <p:cNvPr id="21"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8600" y="4384004"/>
            <a:ext cx="3127972" cy="1929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Arrow Connector 22"/>
          <p:cNvCxnSpPr/>
          <p:nvPr/>
        </p:nvCxnSpPr>
        <p:spPr>
          <a:xfrm flipV="1">
            <a:off x="2667000" y="4114801"/>
            <a:ext cx="3635803" cy="1066799"/>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04310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Automated Template Preparation</a:t>
            </a:r>
          </a:p>
        </p:txBody>
      </p:sp>
      <p:sp>
        <p:nvSpPr>
          <p:cNvPr id="3" name="Content Placeholder 2"/>
          <p:cNvSpPr>
            <a:spLocks noGrp="1"/>
          </p:cNvSpPr>
          <p:nvPr>
            <p:ph idx="1"/>
          </p:nvPr>
        </p:nvSpPr>
        <p:spPr>
          <a:xfrm>
            <a:off x="234950" y="2117466"/>
            <a:ext cx="8672567" cy="4015319"/>
          </a:xfrm>
        </p:spPr>
        <p:txBody>
          <a:bodyPr/>
          <a:lstStyle/>
          <a:p>
            <a:r>
              <a:rPr lang="en-US" sz="1800" dirty="0" smtClean="0"/>
              <a:t>When the deck is fully loaded, door closed and Desk Scan is complete, touch Next to display </a:t>
            </a:r>
            <a:r>
              <a:rPr lang="en-US" sz="1800" b="1" dirty="0" smtClean="0"/>
              <a:t>Data Destination</a:t>
            </a:r>
          </a:p>
          <a:p>
            <a:r>
              <a:rPr lang="en-US" sz="1800" dirty="0" smtClean="0"/>
              <a:t>Confirm the instrument displays the correct kit name, chip types, and Planned Run. </a:t>
            </a:r>
            <a:r>
              <a:rPr lang="en-US" sz="1800" dirty="0"/>
              <a:t>If the correct Planned Runs do not display, touch </a:t>
            </a:r>
            <a:r>
              <a:rPr lang="en-US" sz="1800" dirty="0" smtClean="0"/>
              <a:t>the drop-down </a:t>
            </a:r>
            <a:r>
              <a:rPr lang="en-US" sz="1800" dirty="0"/>
              <a:t>menu to select the Planned Run for each chip, then touch </a:t>
            </a:r>
            <a:r>
              <a:rPr lang="en-US" sz="1800" b="1" dirty="0"/>
              <a:t>Next.</a:t>
            </a:r>
            <a:endParaRPr lang="en-US" sz="1800" dirty="0" smtClean="0"/>
          </a:p>
        </p:txBody>
      </p:sp>
      <p:pic>
        <p:nvPicPr>
          <p:cNvPr id="4"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83" y="3641834"/>
            <a:ext cx="4292767" cy="256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34436" y="3641834"/>
            <a:ext cx="4273081" cy="256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932357" y="1824335"/>
            <a:ext cx="1809902" cy="338554"/>
          </a:xfrm>
          <a:prstGeom prst="rect">
            <a:avLst/>
          </a:prstGeom>
          <a:noFill/>
          <a:ln w="28575">
            <a:solidFill>
              <a:srgbClr val="EF8200"/>
            </a:solidFill>
          </a:ln>
        </p:spPr>
        <p:txBody>
          <a:bodyPr wrap="square" rtlCol="0">
            <a:spAutoFit/>
          </a:bodyPr>
          <a:lstStyle/>
          <a:p>
            <a:pPr algn="ctr"/>
            <a:r>
              <a:rPr lang="en-US" sz="1600" dirty="0" smtClean="0">
                <a:solidFill>
                  <a:srgbClr val="1A2155"/>
                </a:solidFill>
                <a:ea typeface="MS PGothic" pitchFamily="34" charset="-128"/>
              </a:rPr>
              <a:t>Start Run </a:t>
            </a:r>
            <a:endParaRPr lang="en-US" sz="1600" dirty="0">
              <a:solidFill>
                <a:srgbClr val="1A2155"/>
              </a:solidFill>
              <a:ea typeface="MS PGothic" pitchFamily="34" charset="-128"/>
            </a:endParaRPr>
          </a:p>
        </p:txBody>
      </p:sp>
      <p:sp>
        <p:nvSpPr>
          <p:cNvPr id="7" name="TextBox 6"/>
          <p:cNvSpPr txBox="1"/>
          <p:nvPr/>
        </p:nvSpPr>
        <p:spPr>
          <a:xfrm>
            <a:off x="1813456" y="1752600"/>
            <a:ext cx="1214601" cy="461665"/>
          </a:xfrm>
          <a:prstGeom prst="rect">
            <a:avLst/>
          </a:prstGeom>
          <a:noFill/>
        </p:spPr>
        <p:txBody>
          <a:bodyPr wrap="square" rtlCol="0">
            <a:spAutoFit/>
          </a:bodyPr>
          <a:lstStyle/>
          <a:p>
            <a:r>
              <a:rPr lang="en-US" dirty="0" smtClean="0">
                <a:solidFill>
                  <a:srgbClr val="FF9933">
                    <a:lumMod val="75000"/>
                  </a:srgbClr>
                </a:solidFill>
                <a:ea typeface="MS PGothic" pitchFamily="34" charset="-128"/>
              </a:rPr>
              <a:t>Step </a:t>
            </a:r>
            <a:r>
              <a:rPr lang="en-US" dirty="0">
                <a:solidFill>
                  <a:srgbClr val="FF9933">
                    <a:lumMod val="75000"/>
                  </a:srgbClr>
                </a:solidFill>
                <a:ea typeface="MS PGothic" pitchFamily="34" charset="-128"/>
              </a:rPr>
              <a:t>6</a:t>
            </a:r>
          </a:p>
        </p:txBody>
      </p:sp>
      <p:grpSp>
        <p:nvGrpSpPr>
          <p:cNvPr id="8" name="Group 7"/>
          <p:cNvGrpSpPr/>
          <p:nvPr/>
        </p:nvGrpSpPr>
        <p:grpSpPr>
          <a:xfrm>
            <a:off x="89647" y="837668"/>
            <a:ext cx="8937812" cy="921719"/>
            <a:chOff x="89647" y="3114704"/>
            <a:chExt cx="8937812" cy="921719"/>
          </a:xfrm>
        </p:grpSpPr>
        <p:grpSp>
          <p:nvGrpSpPr>
            <p:cNvPr id="9" name="Group 8"/>
            <p:cNvGrpSpPr/>
            <p:nvPr/>
          </p:nvGrpSpPr>
          <p:grpSpPr>
            <a:xfrm>
              <a:off x="89647" y="3114704"/>
              <a:ext cx="7746574" cy="921719"/>
              <a:chOff x="81448" y="2286000"/>
              <a:chExt cx="8204124" cy="2057400"/>
            </a:xfrm>
          </p:grpSpPr>
          <p:sp>
            <p:nvSpPr>
              <p:cNvPr id="12" name="Pentagon 11"/>
              <p:cNvSpPr/>
              <p:nvPr/>
            </p:nvSpPr>
            <p:spPr>
              <a:xfrm>
                <a:off x="81448" y="2286000"/>
                <a:ext cx="1388331" cy="2057400"/>
              </a:xfrm>
              <a:prstGeom prst="homePlate">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2 samples</a:t>
                </a:r>
                <a:endParaRPr lang="en-US" sz="1600" b="1" dirty="0">
                  <a:solidFill>
                    <a:schemeClr val="bg1"/>
                  </a:solidFill>
                </a:endParaRPr>
              </a:p>
            </p:txBody>
          </p:sp>
          <p:sp>
            <p:nvSpPr>
              <p:cNvPr id="13" name="Chevron 12"/>
              <p:cNvSpPr/>
              <p:nvPr/>
            </p:nvSpPr>
            <p:spPr>
              <a:xfrm>
                <a:off x="4291897" y="2286000"/>
                <a:ext cx="1970277" cy="2057400"/>
              </a:xfrm>
              <a:prstGeom prst="chevron">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2  Loaded chips</a:t>
                </a:r>
                <a:endParaRPr lang="en-US" sz="1600" b="1" dirty="0">
                  <a:solidFill>
                    <a:schemeClr val="bg1"/>
                  </a:solidFill>
                </a:endParaRPr>
              </a:p>
            </p:txBody>
          </p:sp>
          <p:sp>
            <p:nvSpPr>
              <p:cNvPr id="14" name="Chevron 13"/>
              <p:cNvSpPr/>
              <p:nvPr/>
            </p:nvSpPr>
            <p:spPr>
              <a:xfrm>
                <a:off x="5548147" y="2286000"/>
                <a:ext cx="2737425" cy="2057400"/>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b="1" dirty="0" smtClean="0">
                    <a:solidFill>
                      <a:schemeClr val="bg1"/>
                    </a:solidFill>
                  </a:rPr>
                  <a:t>Ion S5XL</a:t>
                </a:r>
                <a:r>
                  <a:rPr lang="en-US" sz="2000" dirty="0" smtClean="0"/>
                  <a:t>™</a:t>
                </a:r>
                <a:r>
                  <a:rPr lang="en-US" sz="2000" b="1" dirty="0" smtClean="0">
                    <a:solidFill>
                      <a:schemeClr val="bg1"/>
                    </a:solidFill>
                  </a:rPr>
                  <a:t> Sequencing</a:t>
                </a:r>
                <a:endParaRPr lang="en-US" sz="3600" b="1" dirty="0">
                  <a:solidFill>
                    <a:schemeClr val="bg1"/>
                  </a:solidFill>
                </a:endParaRPr>
              </a:p>
            </p:txBody>
          </p:sp>
        </p:grpSp>
        <p:sp>
          <p:nvSpPr>
            <p:cNvPr id="10" name="Chevron 9"/>
            <p:cNvSpPr/>
            <p:nvPr/>
          </p:nvSpPr>
          <p:spPr>
            <a:xfrm>
              <a:off x="951548" y="3114704"/>
              <a:ext cx="3551684" cy="921719"/>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rPr>
                <a:t>Ion Chef</a:t>
              </a:r>
              <a:r>
                <a:rPr lang="en-US" sz="2000" dirty="0" smtClean="0"/>
                <a:t>™</a:t>
              </a:r>
              <a:endParaRPr lang="en-US" sz="2000" b="1" dirty="0" smtClean="0">
                <a:solidFill>
                  <a:schemeClr val="bg1"/>
                </a:solidFill>
              </a:endParaRPr>
            </a:p>
            <a:p>
              <a:pPr algn="ctr"/>
              <a:r>
                <a:rPr lang="en-US" sz="2000" b="1" dirty="0" smtClean="0">
                  <a:solidFill>
                    <a:schemeClr val="bg1"/>
                  </a:solidFill>
                </a:rPr>
                <a:t>Template Prep </a:t>
              </a:r>
              <a:endParaRPr lang="en-US" sz="2000" b="1" dirty="0">
                <a:solidFill>
                  <a:schemeClr val="bg1"/>
                </a:solidFill>
              </a:endParaRPr>
            </a:p>
          </p:txBody>
        </p:sp>
        <p:sp>
          <p:nvSpPr>
            <p:cNvPr id="11" name="Chevron 10"/>
            <p:cNvSpPr/>
            <p:nvPr/>
          </p:nvSpPr>
          <p:spPr>
            <a:xfrm>
              <a:off x="7317812" y="3114704"/>
              <a:ext cx="1709647" cy="921719"/>
            </a:xfrm>
            <a:prstGeom prst="chevron">
              <a:avLst/>
            </a:prstGeom>
            <a:solidFill>
              <a:schemeClr val="tx2">
                <a:lumMod val="40000"/>
                <a:lumOff val="60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Data</a:t>
              </a:r>
              <a:endParaRPr lang="en-US" sz="1600" b="1" dirty="0">
                <a:solidFill>
                  <a:schemeClr val="bg1"/>
                </a:solidFill>
              </a:endParaRPr>
            </a:p>
          </p:txBody>
        </p:sp>
      </p:grpSp>
    </p:spTree>
    <p:extLst>
      <p:ext uri="{BB962C8B-B14F-4D97-AF65-F5344CB8AC3E}">
        <p14:creationId xmlns:p14="http://schemas.microsoft.com/office/powerpoint/2010/main" val="85008211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Options</a:t>
            </a:r>
            <a:endParaRPr lang="en-US" dirty="0"/>
          </a:p>
        </p:txBody>
      </p:sp>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60445" y="2677671"/>
            <a:ext cx="5634037" cy="3384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7199" y="1009077"/>
            <a:ext cx="8261131" cy="1569660"/>
          </a:xfrm>
          <a:prstGeom prst="rect">
            <a:avLst/>
          </a:prstGeom>
        </p:spPr>
        <p:txBody>
          <a:bodyPr wrap="square">
            <a:spAutoFit/>
          </a:bodyPr>
          <a:lstStyle/>
          <a:p>
            <a:pPr marL="342900" indent="-342900">
              <a:buClr>
                <a:srgbClr val="FF0000"/>
              </a:buClr>
              <a:buFont typeface="Arial" panose="020B0604020202020204" pitchFamily="34" charset="0"/>
              <a:buChar char="•"/>
            </a:pPr>
            <a:r>
              <a:rPr lang="en-US" dirty="0"/>
              <a:t>The Ion Chef™ Instrument provides two options for obtaining quality </a:t>
            </a:r>
            <a:r>
              <a:rPr lang="en-US" dirty="0" smtClean="0"/>
              <a:t>control (QC</a:t>
            </a:r>
            <a:r>
              <a:rPr lang="en-US" dirty="0"/>
              <a:t>) samples that can be used to assess </a:t>
            </a:r>
            <a:r>
              <a:rPr lang="en-US" dirty="0" err="1"/>
              <a:t>templating</a:t>
            </a:r>
            <a:r>
              <a:rPr lang="en-US" dirty="0"/>
              <a:t> efficiency</a:t>
            </a:r>
            <a:r>
              <a:rPr lang="en-US" dirty="0" smtClean="0"/>
              <a:t>.</a:t>
            </a:r>
          </a:p>
          <a:p>
            <a:pPr marL="342900" indent="-342900">
              <a:buClr>
                <a:srgbClr val="FF0000"/>
              </a:buClr>
              <a:buFont typeface="Arial" panose="020B0604020202020204" pitchFamily="34" charset="0"/>
              <a:buChar char="•"/>
            </a:pPr>
            <a:r>
              <a:rPr lang="en-US" dirty="0" smtClean="0"/>
              <a:t>Select Time or Pause and Start Run</a:t>
            </a:r>
            <a:endParaRPr lang="en-US" dirty="0"/>
          </a:p>
        </p:txBody>
      </p:sp>
    </p:spTree>
    <p:extLst>
      <p:ext uri="{BB962C8B-B14F-4D97-AF65-F5344CB8AC3E}">
        <p14:creationId xmlns:p14="http://schemas.microsoft.com/office/powerpoint/2010/main" val="126279953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19" y="41927"/>
            <a:ext cx="7710911" cy="833133"/>
          </a:xfrm>
        </p:spPr>
        <p:txBody>
          <a:bodyPr/>
          <a:lstStyle/>
          <a:p>
            <a:pPr algn="ctr"/>
            <a:r>
              <a:rPr lang="en-US" dirty="0" smtClean="0"/>
              <a:t>Fully Automated Template Preparation</a:t>
            </a:r>
            <a:endParaRPr lang="en-US" dirty="0"/>
          </a:p>
        </p:txBody>
      </p:sp>
      <p:sp>
        <p:nvSpPr>
          <p:cNvPr id="3" name="TextBox 2"/>
          <p:cNvSpPr txBox="1"/>
          <p:nvPr/>
        </p:nvSpPr>
        <p:spPr>
          <a:xfrm>
            <a:off x="201876" y="1178118"/>
            <a:ext cx="1409700" cy="307777"/>
          </a:xfrm>
          <a:prstGeom prst="rect">
            <a:avLst/>
          </a:prstGeom>
          <a:noFill/>
        </p:spPr>
        <p:txBody>
          <a:bodyPr wrap="square" rtlCol="0">
            <a:spAutoFit/>
          </a:bodyPr>
          <a:lstStyle/>
          <a:p>
            <a:r>
              <a:rPr lang="en-US" sz="1400" b="1" dirty="0" smtClean="0">
                <a:solidFill>
                  <a:srgbClr val="00B0F0"/>
                </a:solidFill>
                <a:ea typeface="MS PGothic" pitchFamily="34" charset="-128"/>
              </a:rPr>
              <a:t>2 Samples in</a:t>
            </a:r>
            <a:endParaRPr lang="en-US" sz="1400" b="1" dirty="0">
              <a:solidFill>
                <a:srgbClr val="00B0F0"/>
              </a:solidFill>
              <a:ea typeface="MS PGothic" pitchFamily="34" charset="-128"/>
            </a:endParaRPr>
          </a:p>
        </p:txBody>
      </p:sp>
      <p:sp>
        <p:nvSpPr>
          <p:cNvPr id="4" name="TextBox 3"/>
          <p:cNvSpPr txBox="1"/>
          <p:nvPr/>
        </p:nvSpPr>
        <p:spPr>
          <a:xfrm>
            <a:off x="3089699" y="1139093"/>
            <a:ext cx="1534102" cy="523220"/>
          </a:xfrm>
          <a:prstGeom prst="rect">
            <a:avLst/>
          </a:prstGeom>
          <a:noFill/>
        </p:spPr>
        <p:txBody>
          <a:bodyPr wrap="square" rtlCol="0">
            <a:spAutoFit/>
          </a:bodyPr>
          <a:lstStyle/>
          <a:p>
            <a:r>
              <a:rPr lang="en-US" sz="1400" b="1" dirty="0" smtClean="0">
                <a:solidFill>
                  <a:srgbClr val="00B0F0"/>
                </a:solidFill>
                <a:ea typeface="MS PGothic" pitchFamily="34" charset="-128"/>
              </a:rPr>
              <a:t>2 Loaded </a:t>
            </a:r>
          </a:p>
          <a:p>
            <a:r>
              <a:rPr lang="en-US" sz="1400" b="1" dirty="0" smtClean="0">
                <a:solidFill>
                  <a:srgbClr val="00B0F0"/>
                </a:solidFill>
                <a:ea typeface="MS PGothic" pitchFamily="34" charset="-128"/>
              </a:rPr>
              <a:t>Chips</a:t>
            </a:r>
            <a:endParaRPr lang="en-US" sz="1400" b="1" dirty="0">
              <a:solidFill>
                <a:srgbClr val="00B0F0"/>
              </a:solidFill>
              <a:ea typeface="MS PGothic" pitchFamily="34" charset="-128"/>
            </a:endParaRPr>
          </a:p>
        </p:txBody>
      </p:sp>
      <p:sp>
        <p:nvSpPr>
          <p:cNvPr id="5" name="TextBox 4"/>
          <p:cNvSpPr txBox="1"/>
          <p:nvPr/>
        </p:nvSpPr>
        <p:spPr>
          <a:xfrm>
            <a:off x="8199201" y="1178118"/>
            <a:ext cx="574457" cy="307777"/>
          </a:xfrm>
          <a:prstGeom prst="rect">
            <a:avLst/>
          </a:prstGeom>
          <a:noFill/>
        </p:spPr>
        <p:txBody>
          <a:bodyPr wrap="square" rtlCol="0">
            <a:spAutoFit/>
          </a:bodyPr>
          <a:lstStyle/>
          <a:p>
            <a:r>
              <a:rPr lang="en-US" sz="1400" b="1" dirty="0" smtClean="0">
                <a:solidFill>
                  <a:srgbClr val="00B0F0"/>
                </a:solidFill>
                <a:ea typeface="MS PGothic" pitchFamily="34" charset="-128"/>
              </a:rPr>
              <a:t>Data</a:t>
            </a:r>
            <a:endParaRPr lang="en-US" sz="1400" b="1" dirty="0">
              <a:solidFill>
                <a:srgbClr val="00B0F0"/>
              </a:solidFill>
              <a:ea typeface="MS PGothic" pitchFamily="34" charset="-128"/>
            </a:endParaRPr>
          </a:p>
        </p:txBody>
      </p:sp>
      <p:cxnSp>
        <p:nvCxnSpPr>
          <p:cNvPr id="6" name="Straight Arrow Connector 5"/>
          <p:cNvCxnSpPr>
            <a:stCxn id="3" idx="3"/>
          </p:cNvCxnSpPr>
          <p:nvPr/>
        </p:nvCxnSpPr>
        <p:spPr>
          <a:xfrm>
            <a:off x="1611576" y="1332007"/>
            <a:ext cx="1353693" cy="0"/>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cxnSp>
        <p:nvCxnSpPr>
          <p:cNvPr id="7" name="Straight Arrow Connector 6"/>
          <p:cNvCxnSpPr>
            <a:endCxn id="5" idx="1"/>
          </p:cNvCxnSpPr>
          <p:nvPr/>
        </p:nvCxnSpPr>
        <p:spPr>
          <a:xfrm>
            <a:off x="4180114" y="1332007"/>
            <a:ext cx="4019087" cy="0"/>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sp>
        <p:nvSpPr>
          <p:cNvPr id="8" name="Rectangle 7"/>
          <p:cNvSpPr/>
          <p:nvPr/>
        </p:nvSpPr>
        <p:spPr>
          <a:xfrm>
            <a:off x="1611576" y="986219"/>
            <a:ext cx="1287532" cy="369332"/>
          </a:xfrm>
          <a:prstGeom prst="rect">
            <a:avLst/>
          </a:prstGeom>
        </p:spPr>
        <p:txBody>
          <a:bodyPr wrap="none">
            <a:spAutoFit/>
          </a:bodyPr>
          <a:lstStyle/>
          <a:p>
            <a:r>
              <a:rPr lang="en-US" dirty="0">
                <a:solidFill>
                  <a:srgbClr val="1A2155"/>
                </a:solidFill>
                <a:ea typeface="MS PGothic" pitchFamily="34" charset="-128"/>
              </a:rPr>
              <a:t>Ion Chef</a:t>
            </a:r>
            <a:r>
              <a:rPr lang="en-US" dirty="0" smtClean="0">
                <a:solidFill>
                  <a:srgbClr val="1A2155"/>
                </a:solidFill>
                <a:ea typeface="MS PGothic" pitchFamily="34" charset="-128"/>
              </a:rPr>
              <a:t>™</a:t>
            </a:r>
            <a:endParaRPr lang="en-US" dirty="0">
              <a:solidFill>
                <a:srgbClr val="1A2155"/>
              </a:solidFill>
              <a:ea typeface="MS PGothic" pitchFamily="34" charset="-128"/>
            </a:endParaRPr>
          </a:p>
        </p:txBody>
      </p:sp>
      <p:sp>
        <p:nvSpPr>
          <p:cNvPr id="9" name="Rectangle 8"/>
          <p:cNvSpPr/>
          <p:nvPr/>
        </p:nvSpPr>
        <p:spPr>
          <a:xfrm>
            <a:off x="4920589" y="1016996"/>
            <a:ext cx="1326004" cy="369332"/>
          </a:xfrm>
          <a:prstGeom prst="rect">
            <a:avLst/>
          </a:prstGeom>
        </p:spPr>
        <p:txBody>
          <a:bodyPr wrap="none">
            <a:spAutoFit/>
          </a:bodyPr>
          <a:lstStyle/>
          <a:p>
            <a:r>
              <a:rPr lang="en-US" dirty="0">
                <a:solidFill>
                  <a:srgbClr val="1A2155"/>
                </a:solidFill>
                <a:ea typeface="MS PGothic" pitchFamily="34" charset="-128"/>
              </a:rPr>
              <a:t>Ion PGM™</a:t>
            </a:r>
          </a:p>
        </p:txBody>
      </p:sp>
      <p:sp>
        <p:nvSpPr>
          <p:cNvPr id="11" name="Rectangle 10"/>
          <p:cNvSpPr/>
          <p:nvPr/>
        </p:nvSpPr>
        <p:spPr>
          <a:xfrm>
            <a:off x="6559895" y="993452"/>
            <a:ext cx="1402948" cy="369332"/>
          </a:xfrm>
          <a:prstGeom prst="rect">
            <a:avLst/>
          </a:prstGeom>
        </p:spPr>
        <p:txBody>
          <a:bodyPr wrap="none">
            <a:spAutoFit/>
          </a:bodyPr>
          <a:lstStyle/>
          <a:p>
            <a:r>
              <a:rPr lang="en-US" dirty="0" smtClean="0">
                <a:solidFill>
                  <a:srgbClr val="1A2155"/>
                </a:solidFill>
                <a:ea typeface="MS PGothic" pitchFamily="34" charset="-128"/>
              </a:rPr>
              <a:t>Sequencing</a:t>
            </a:r>
            <a:endParaRPr lang="en-US" dirty="0">
              <a:solidFill>
                <a:srgbClr val="1A2155"/>
              </a:solidFill>
              <a:ea typeface="MS PGothic" pitchFamily="34" charset="-128"/>
            </a:endParaRP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5809" t="12223" r="8518" b="9107"/>
          <a:stretch/>
        </p:blipFill>
        <p:spPr>
          <a:xfrm>
            <a:off x="7643553" y="4221587"/>
            <a:ext cx="1383906" cy="1200742"/>
          </a:xfrm>
          <a:prstGeom prst="rect">
            <a:avLst/>
          </a:prstGeom>
          <a:effectLst>
            <a:softEdge rad="63500"/>
          </a:effectLst>
        </p:spPr>
      </p:pic>
      <p:sp>
        <p:nvSpPr>
          <p:cNvPr id="30" name="TextBox 29"/>
          <p:cNvSpPr txBox="1"/>
          <p:nvPr/>
        </p:nvSpPr>
        <p:spPr>
          <a:xfrm>
            <a:off x="3363736" y="2244638"/>
            <a:ext cx="1260065" cy="461665"/>
          </a:xfrm>
          <a:prstGeom prst="rect">
            <a:avLst/>
          </a:prstGeom>
          <a:noFill/>
        </p:spPr>
        <p:txBody>
          <a:bodyPr wrap="square" rtlCol="0">
            <a:spAutoFit/>
          </a:bodyPr>
          <a:lstStyle/>
          <a:p>
            <a:r>
              <a:rPr lang="en-US" dirty="0" smtClean="0">
                <a:solidFill>
                  <a:srgbClr val="FF9933">
                    <a:lumMod val="75000"/>
                  </a:srgbClr>
                </a:solidFill>
                <a:ea typeface="MS PGothic" pitchFamily="34" charset="-128"/>
              </a:rPr>
              <a:t>Step </a:t>
            </a:r>
            <a:r>
              <a:rPr lang="en-US" dirty="0">
                <a:solidFill>
                  <a:srgbClr val="FF9933">
                    <a:lumMod val="75000"/>
                  </a:srgbClr>
                </a:solidFill>
                <a:ea typeface="MS PGothic" pitchFamily="34" charset="-128"/>
              </a:rPr>
              <a:t>8</a:t>
            </a:r>
          </a:p>
        </p:txBody>
      </p:sp>
      <p:sp>
        <p:nvSpPr>
          <p:cNvPr id="31" name="TextBox 30"/>
          <p:cNvSpPr txBox="1"/>
          <p:nvPr/>
        </p:nvSpPr>
        <p:spPr>
          <a:xfrm>
            <a:off x="1394068" y="2059973"/>
            <a:ext cx="2338252" cy="646331"/>
          </a:xfrm>
          <a:prstGeom prst="rect">
            <a:avLst/>
          </a:prstGeom>
          <a:noFill/>
        </p:spPr>
        <p:txBody>
          <a:bodyPr wrap="square" rtlCol="0">
            <a:spAutoFit/>
          </a:bodyPr>
          <a:lstStyle/>
          <a:p>
            <a:pPr algn="ctr"/>
            <a:r>
              <a:rPr lang="en-US" dirty="0" smtClean="0"/>
              <a:t>Initialize </a:t>
            </a:r>
          </a:p>
          <a:p>
            <a:pPr algn="ctr"/>
            <a:r>
              <a:rPr lang="en-US" dirty="0" smtClean="0"/>
              <a:t>S5XL™</a:t>
            </a:r>
            <a:endParaRPr lang="en-US" dirty="0"/>
          </a:p>
        </p:txBody>
      </p:sp>
      <p:pic>
        <p:nvPicPr>
          <p:cNvPr id="32" name="Picture 3"/>
          <p:cNvPicPr>
            <a:picLocks noChangeAspect="1" noChangeArrowheads="1"/>
          </p:cNvPicPr>
          <p:nvPr/>
        </p:nvPicPr>
        <p:blipFill>
          <a:blip r:embed="rId3" cstate="print"/>
          <a:srcRect/>
          <a:stretch>
            <a:fillRect/>
          </a:stretch>
        </p:blipFill>
        <p:spPr bwMode="auto">
          <a:xfrm>
            <a:off x="3993767" y="3877582"/>
            <a:ext cx="1556385" cy="1981043"/>
          </a:xfrm>
          <a:prstGeom prst="rect">
            <a:avLst/>
          </a:prstGeom>
          <a:noFill/>
          <a:ln w="9525">
            <a:noFill/>
            <a:miter lim="800000"/>
            <a:headEnd/>
            <a:tailEnd/>
          </a:ln>
        </p:spPr>
      </p:pic>
      <p:sp>
        <p:nvSpPr>
          <p:cNvPr id="33" name="TextBox 32"/>
          <p:cNvSpPr txBox="1"/>
          <p:nvPr/>
        </p:nvSpPr>
        <p:spPr>
          <a:xfrm>
            <a:off x="501600" y="2226736"/>
            <a:ext cx="1796827" cy="461665"/>
          </a:xfrm>
          <a:prstGeom prst="rect">
            <a:avLst/>
          </a:prstGeom>
          <a:noFill/>
        </p:spPr>
        <p:txBody>
          <a:bodyPr wrap="square" rtlCol="0">
            <a:spAutoFit/>
          </a:bodyPr>
          <a:lstStyle/>
          <a:p>
            <a:r>
              <a:rPr lang="en-US" dirty="0" smtClean="0">
                <a:solidFill>
                  <a:srgbClr val="FF9933">
                    <a:lumMod val="75000"/>
                  </a:srgbClr>
                </a:solidFill>
                <a:ea typeface="MS PGothic" pitchFamily="34" charset="-128"/>
              </a:rPr>
              <a:t>Step </a:t>
            </a:r>
            <a:r>
              <a:rPr lang="en-US" dirty="0">
                <a:solidFill>
                  <a:srgbClr val="FF9933">
                    <a:lumMod val="75000"/>
                  </a:srgbClr>
                </a:solidFill>
                <a:ea typeface="MS PGothic" pitchFamily="34" charset="-128"/>
              </a:rPr>
              <a:t>7</a:t>
            </a:r>
          </a:p>
        </p:txBody>
      </p:sp>
      <p:sp>
        <p:nvSpPr>
          <p:cNvPr id="34" name="TextBox 33"/>
          <p:cNvSpPr txBox="1"/>
          <p:nvPr/>
        </p:nvSpPr>
        <p:spPr>
          <a:xfrm>
            <a:off x="4694928" y="2034321"/>
            <a:ext cx="4449072" cy="1323439"/>
          </a:xfrm>
          <a:prstGeom prst="rect">
            <a:avLst/>
          </a:prstGeom>
          <a:noFill/>
        </p:spPr>
        <p:txBody>
          <a:bodyPr wrap="square" rtlCol="0">
            <a:spAutoFit/>
          </a:bodyPr>
          <a:lstStyle/>
          <a:p>
            <a:r>
              <a:rPr lang="en-US" sz="2000" dirty="0" smtClean="0"/>
              <a:t>Start Sequencing Run</a:t>
            </a:r>
          </a:p>
          <a:p>
            <a:pPr marL="342900" indent="-342900">
              <a:buFont typeface="Arial" pitchFamily="34" charset="0"/>
              <a:buChar char="•"/>
            </a:pPr>
            <a:r>
              <a:rPr lang="en-US" sz="2000" dirty="0" smtClean="0"/>
              <a:t>remove chips from Ion Chef</a:t>
            </a:r>
          </a:p>
          <a:p>
            <a:pPr marL="342900" indent="-342900">
              <a:buFont typeface="Arial" pitchFamily="34" charset="0"/>
              <a:buChar char="•"/>
            </a:pPr>
            <a:r>
              <a:rPr lang="en-US" sz="2000" dirty="0" smtClean="0"/>
              <a:t>remove adapter</a:t>
            </a:r>
          </a:p>
          <a:p>
            <a:pPr marL="342900" indent="-342900">
              <a:buFont typeface="Arial" pitchFamily="34" charset="0"/>
              <a:buChar char="•"/>
            </a:pPr>
            <a:r>
              <a:rPr lang="en-US" sz="2000" dirty="0" smtClean="0"/>
              <a:t>load chip onto S5XL™</a:t>
            </a:r>
          </a:p>
        </p:txBody>
      </p:sp>
      <p:pic>
        <p:nvPicPr>
          <p:cNvPr id="36" name="Picture 3" descr="C:\Users\hok4\Desktop\All About Ion Chef\Chef photoshoot\31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6580" y="4366177"/>
            <a:ext cx="1284789" cy="116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Arrow Connector 36"/>
          <p:cNvCxnSpPr/>
          <p:nvPr/>
        </p:nvCxnSpPr>
        <p:spPr>
          <a:xfrm>
            <a:off x="5583591" y="4868103"/>
            <a:ext cx="545484" cy="0"/>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7087618" y="4879686"/>
            <a:ext cx="545484" cy="0"/>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bwMode="auto">
          <a:xfrm>
            <a:off x="1642410" y="2040214"/>
            <a:ext cx="1584115" cy="839628"/>
          </a:xfrm>
          <a:prstGeom prst="rect">
            <a:avLst/>
          </a:prstGeom>
          <a:noFill/>
          <a:ln w="4127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2" name="Rectangle 21"/>
          <p:cNvSpPr/>
          <p:nvPr/>
        </p:nvSpPr>
        <p:spPr bwMode="auto">
          <a:xfrm>
            <a:off x="4694928" y="2034321"/>
            <a:ext cx="4078730" cy="1631216"/>
          </a:xfrm>
          <a:prstGeom prst="rect">
            <a:avLst/>
          </a:prstGeom>
          <a:noFill/>
          <a:ln w="4127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0" name="Content Placeholder 9"/>
          <p:cNvSpPr>
            <a:spLocks noGrp="1"/>
          </p:cNvSpPr>
          <p:nvPr>
            <p:ph idx="1"/>
          </p:nvPr>
        </p:nvSpPr>
        <p:spPr/>
        <p:txBody>
          <a:bodyPr/>
          <a:lstStyle/>
          <a:p>
            <a:endParaRPr lang="en-US" dirty="0"/>
          </a:p>
        </p:txBody>
      </p:sp>
      <p:pic>
        <p:nvPicPr>
          <p:cNvPr id="4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668" y="3657600"/>
            <a:ext cx="3221532" cy="206601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0" descr="chip_three cropp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4446759"/>
            <a:ext cx="1022533" cy="923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3800" y="4165341"/>
            <a:ext cx="1600200" cy="139725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p:nvGrpSpPr>
        <p:grpSpPr>
          <a:xfrm>
            <a:off x="89647" y="837668"/>
            <a:ext cx="8937812" cy="921719"/>
            <a:chOff x="89647" y="3114704"/>
            <a:chExt cx="8937812" cy="921719"/>
          </a:xfrm>
        </p:grpSpPr>
        <p:grpSp>
          <p:nvGrpSpPr>
            <p:cNvPr id="24" name="Group 23"/>
            <p:cNvGrpSpPr/>
            <p:nvPr/>
          </p:nvGrpSpPr>
          <p:grpSpPr>
            <a:xfrm>
              <a:off x="89647" y="3114704"/>
              <a:ext cx="7746574" cy="921719"/>
              <a:chOff x="81448" y="2286000"/>
              <a:chExt cx="8204124" cy="2057400"/>
            </a:xfrm>
          </p:grpSpPr>
          <p:sp>
            <p:nvSpPr>
              <p:cNvPr id="27" name="Pentagon 26"/>
              <p:cNvSpPr/>
              <p:nvPr/>
            </p:nvSpPr>
            <p:spPr>
              <a:xfrm>
                <a:off x="81448" y="2286000"/>
                <a:ext cx="1388331" cy="2057400"/>
              </a:xfrm>
              <a:prstGeom prst="homePlate">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2 samples</a:t>
                </a:r>
                <a:endParaRPr lang="en-US" sz="1600" b="1" dirty="0">
                  <a:solidFill>
                    <a:schemeClr val="bg1"/>
                  </a:solidFill>
                </a:endParaRPr>
              </a:p>
            </p:txBody>
          </p:sp>
          <p:sp>
            <p:nvSpPr>
              <p:cNvPr id="28" name="Chevron 27"/>
              <p:cNvSpPr/>
              <p:nvPr/>
            </p:nvSpPr>
            <p:spPr>
              <a:xfrm>
                <a:off x="4291897" y="2286000"/>
                <a:ext cx="1970277" cy="2057400"/>
              </a:xfrm>
              <a:prstGeom prst="chevron">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2  Loaded chips</a:t>
                </a:r>
                <a:endParaRPr lang="en-US" sz="1600" b="1" dirty="0">
                  <a:solidFill>
                    <a:schemeClr val="bg1"/>
                  </a:solidFill>
                </a:endParaRPr>
              </a:p>
            </p:txBody>
          </p:sp>
          <p:sp>
            <p:nvSpPr>
              <p:cNvPr id="35" name="Chevron 34"/>
              <p:cNvSpPr/>
              <p:nvPr/>
            </p:nvSpPr>
            <p:spPr>
              <a:xfrm>
                <a:off x="5548147" y="2286000"/>
                <a:ext cx="2737425" cy="2057400"/>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b="1" dirty="0" smtClean="0">
                    <a:solidFill>
                      <a:schemeClr val="bg1"/>
                    </a:solidFill>
                  </a:rPr>
                  <a:t>Ion S5XL™ Sequencing</a:t>
                </a:r>
                <a:endParaRPr lang="en-US" sz="3600" b="1" dirty="0">
                  <a:solidFill>
                    <a:schemeClr val="bg1"/>
                  </a:solidFill>
                </a:endParaRPr>
              </a:p>
            </p:txBody>
          </p:sp>
        </p:grpSp>
        <p:sp>
          <p:nvSpPr>
            <p:cNvPr id="25" name="Chevron 24"/>
            <p:cNvSpPr/>
            <p:nvPr/>
          </p:nvSpPr>
          <p:spPr>
            <a:xfrm>
              <a:off x="951548" y="3114704"/>
              <a:ext cx="3551684" cy="921719"/>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rPr>
                <a:t>Ion Chef</a:t>
              </a:r>
            </a:p>
            <a:p>
              <a:pPr algn="ctr"/>
              <a:r>
                <a:rPr lang="en-US" sz="2000" b="1" dirty="0" smtClean="0">
                  <a:solidFill>
                    <a:schemeClr val="bg1"/>
                  </a:solidFill>
                </a:rPr>
                <a:t>Template Prep </a:t>
              </a:r>
              <a:endParaRPr lang="en-US" sz="2000" b="1" dirty="0">
                <a:solidFill>
                  <a:schemeClr val="bg1"/>
                </a:solidFill>
              </a:endParaRPr>
            </a:p>
          </p:txBody>
        </p:sp>
        <p:sp>
          <p:nvSpPr>
            <p:cNvPr id="26" name="Chevron 25"/>
            <p:cNvSpPr/>
            <p:nvPr/>
          </p:nvSpPr>
          <p:spPr>
            <a:xfrm>
              <a:off x="7317812" y="3114704"/>
              <a:ext cx="1709647" cy="921719"/>
            </a:xfrm>
            <a:prstGeom prst="chevron">
              <a:avLst/>
            </a:prstGeom>
            <a:solidFill>
              <a:schemeClr val="tx2">
                <a:lumMod val="40000"/>
                <a:lumOff val="60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Data</a:t>
              </a:r>
              <a:endParaRPr lang="en-US" sz="1600" b="1" dirty="0">
                <a:solidFill>
                  <a:schemeClr val="bg1"/>
                </a:solidFill>
              </a:endParaRPr>
            </a:p>
          </p:txBody>
        </p:sp>
      </p:grpSp>
    </p:spTree>
    <p:extLst>
      <p:ext uri="{BB962C8B-B14F-4D97-AF65-F5344CB8AC3E}">
        <p14:creationId xmlns:p14="http://schemas.microsoft.com/office/powerpoint/2010/main" val="18807588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19" y="41927"/>
            <a:ext cx="7710911" cy="833133"/>
          </a:xfrm>
        </p:spPr>
        <p:txBody>
          <a:bodyPr/>
          <a:lstStyle/>
          <a:p>
            <a:pPr algn="ctr"/>
            <a:r>
              <a:rPr lang="en-US" dirty="0" smtClean="0"/>
              <a:t>Fully Automated Template Preparation</a:t>
            </a:r>
            <a:endParaRPr lang="en-US" dirty="0"/>
          </a:p>
        </p:txBody>
      </p:sp>
      <p:sp>
        <p:nvSpPr>
          <p:cNvPr id="3" name="TextBox 2"/>
          <p:cNvSpPr txBox="1"/>
          <p:nvPr/>
        </p:nvSpPr>
        <p:spPr>
          <a:xfrm>
            <a:off x="201876" y="1178118"/>
            <a:ext cx="1409700" cy="307777"/>
          </a:xfrm>
          <a:prstGeom prst="rect">
            <a:avLst/>
          </a:prstGeom>
          <a:noFill/>
        </p:spPr>
        <p:txBody>
          <a:bodyPr wrap="square" rtlCol="0">
            <a:spAutoFit/>
          </a:bodyPr>
          <a:lstStyle/>
          <a:p>
            <a:r>
              <a:rPr lang="en-US" sz="1400" b="1" dirty="0" smtClean="0">
                <a:solidFill>
                  <a:srgbClr val="00B0F0"/>
                </a:solidFill>
                <a:ea typeface="MS PGothic" pitchFamily="34" charset="-128"/>
              </a:rPr>
              <a:t>2 Samples in</a:t>
            </a:r>
            <a:endParaRPr lang="en-US" sz="1400" b="1" dirty="0">
              <a:solidFill>
                <a:srgbClr val="00B0F0"/>
              </a:solidFill>
              <a:ea typeface="MS PGothic" pitchFamily="34" charset="-128"/>
            </a:endParaRPr>
          </a:p>
        </p:txBody>
      </p:sp>
      <p:sp>
        <p:nvSpPr>
          <p:cNvPr id="4" name="TextBox 3"/>
          <p:cNvSpPr txBox="1"/>
          <p:nvPr/>
        </p:nvSpPr>
        <p:spPr>
          <a:xfrm>
            <a:off x="4902322" y="1178118"/>
            <a:ext cx="1534102" cy="307777"/>
          </a:xfrm>
          <a:prstGeom prst="rect">
            <a:avLst/>
          </a:prstGeom>
          <a:noFill/>
        </p:spPr>
        <p:txBody>
          <a:bodyPr wrap="square" rtlCol="0">
            <a:spAutoFit/>
          </a:bodyPr>
          <a:lstStyle/>
          <a:p>
            <a:r>
              <a:rPr lang="en-US" sz="1400" b="1" dirty="0" smtClean="0">
                <a:solidFill>
                  <a:srgbClr val="00B0F0"/>
                </a:solidFill>
                <a:ea typeface="MS PGothic" pitchFamily="34" charset="-128"/>
              </a:rPr>
              <a:t>2 Loaded Chips</a:t>
            </a:r>
            <a:endParaRPr lang="en-US" sz="1400" b="1" dirty="0">
              <a:solidFill>
                <a:srgbClr val="00B0F0"/>
              </a:solidFill>
              <a:ea typeface="MS PGothic" pitchFamily="34" charset="-128"/>
            </a:endParaRPr>
          </a:p>
        </p:txBody>
      </p:sp>
      <p:sp>
        <p:nvSpPr>
          <p:cNvPr id="5" name="TextBox 4"/>
          <p:cNvSpPr txBox="1"/>
          <p:nvPr/>
        </p:nvSpPr>
        <p:spPr>
          <a:xfrm>
            <a:off x="8199201" y="1178118"/>
            <a:ext cx="574457" cy="307777"/>
          </a:xfrm>
          <a:prstGeom prst="rect">
            <a:avLst/>
          </a:prstGeom>
          <a:noFill/>
        </p:spPr>
        <p:txBody>
          <a:bodyPr wrap="square" rtlCol="0">
            <a:spAutoFit/>
          </a:bodyPr>
          <a:lstStyle/>
          <a:p>
            <a:r>
              <a:rPr lang="en-US" sz="1400" b="1" dirty="0" smtClean="0">
                <a:solidFill>
                  <a:srgbClr val="00B0F0"/>
                </a:solidFill>
                <a:ea typeface="MS PGothic" pitchFamily="34" charset="-128"/>
              </a:rPr>
              <a:t>Data</a:t>
            </a:r>
            <a:endParaRPr lang="en-US" sz="1400" b="1" dirty="0">
              <a:solidFill>
                <a:srgbClr val="00B0F0"/>
              </a:solidFill>
              <a:ea typeface="MS PGothic" pitchFamily="34" charset="-128"/>
            </a:endParaRPr>
          </a:p>
        </p:txBody>
      </p:sp>
      <p:cxnSp>
        <p:nvCxnSpPr>
          <p:cNvPr id="6" name="Straight Arrow Connector 5"/>
          <p:cNvCxnSpPr>
            <a:stCxn id="3" idx="3"/>
            <a:endCxn id="4" idx="1"/>
          </p:cNvCxnSpPr>
          <p:nvPr/>
        </p:nvCxnSpPr>
        <p:spPr>
          <a:xfrm>
            <a:off x="1611576" y="1332007"/>
            <a:ext cx="3290746" cy="0"/>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cxnSp>
        <p:nvCxnSpPr>
          <p:cNvPr id="7" name="Straight Arrow Connector 6"/>
          <p:cNvCxnSpPr>
            <a:stCxn id="4" idx="3"/>
            <a:endCxn id="5" idx="1"/>
          </p:cNvCxnSpPr>
          <p:nvPr/>
        </p:nvCxnSpPr>
        <p:spPr>
          <a:xfrm>
            <a:off x="6436424" y="1332007"/>
            <a:ext cx="1762777" cy="0"/>
          </a:xfrm>
          <a:prstGeom prst="straightConnector1">
            <a:avLst/>
          </a:prstGeom>
          <a:ln w="38100">
            <a:tailEnd type="arrow"/>
          </a:ln>
        </p:spPr>
        <p:style>
          <a:lnRef idx="2">
            <a:schemeClr val="accent5"/>
          </a:lnRef>
          <a:fillRef idx="0">
            <a:schemeClr val="accent5"/>
          </a:fillRef>
          <a:effectRef idx="1">
            <a:schemeClr val="accent5"/>
          </a:effectRef>
          <a:fontRef idx="minor">
            <a:schemeClr val="tx1"/>
          </a:fontRef>
        </p:style>
      </p:cxnSp>
      <p:sp>
        <p:nvSpPr>
          <p:cNvPr id="8" name="Rectangle 7"/>
          <p:cNvSpPr/>
          <p:nvPr/>
        </p:nvSpPr>
        <p:spPr>
          <a:xfrm>
            <a:off x="2482909" y="973473"/>
            <a:ext cx="1287532" cy="369332"/>
          </a:xfrm>
          <a:prstGeom prst="rect">
            <a:avLst/>
          </a:prstGeom>
        </p:spPr>
        <p:txBody>
          <a:bodyPr wrap="none">
            <a:spAutoFit/>
          </a:bodyPr>
          <a:lstStyle/>
          <a:p>
            <a:r>
              <a:rPr lang="en-US" dirty="0">
                <a:solidFill>
                  <a:srgbClr val="1A2155"/>
                </a:solidFill>
                <a:ea typeface="MS PGothic" pitchFamily="34" charset="-128"/>
              </a:rPr>
              <a:t>Ion Chef</a:t>
            </a:r>
            <a:r>
              <a:rPr lang="en-US" dirty="0" smtClean="0">
                <a:solidFill>
                  <a:srgbClr val="1A2155"/>
                </a:solidFill>
                <a:ea typeface="MS PGothic" pitchFamily="34" charset="-128"/>
              </a:rPr>
              <a:t>™</a:t>
            </a:r>
            <a:endParaRPr lang="en-US" dirty="0">
              <a:solidFill>
                <a:srgbClr val="1A2155"/>
              </a:solidFill>
              <a:ea typeface="MS PGothic" pitchFamily="34" charset="-128"/>
            </a:endParaRPr>
          </a:p>
        </p:txBody>
      </p:sp>
      <p:sp>
        <p:nvSpPr>
          <p:cNvPr id="9" name="Rectangle 8"/>
          <p:cNvSpPr/>
          <p:nvPr/>
        </p:nvSpPr>
        <p:spPr>
          <a:xfrm>
            <a:off x="6510218" y="979397"/>
            <a:ext cx="1326004" cy="369332"/>
          </a:xfrm>
          <a:prstGeom prst="rect">
            <a:avLst/>
          </a:prstGeom>
        </p:spPr>
        <p:txBody>
          <a:bodyPr wrap="none">
            <a:spAutoFit/>
          </a:bodyPr>
          <a:lstStyle/>
          <a:p>
            <a:r>
              <a:rPr lang="en-US" dirty="0">
                <a:solidFill>
                  <a:srgbClr val="1A2155"/>
                </a:solidFill>
                <a:ea typeface="MS PGothic" pitchFamily="34" charset="-128"/>
              </a:rPr>
              <a:t>Ion PGM™</a:t>
            </a:r>
          </a:p>
        </p:txBody>
      </p:sp>
      <p:sp>
        <p:nvSpPr>
          <p:cNvPr id="10" name="Rectangle 9"/>
          <p:cNvSpPr/>
          <p:nvPr/>
        </p:nvSpPr>
        <p:spPr>
          <a:xfrm>
            <a:off x="1469779" y="1315284"/>
            <a:ext cx="3313792" cy="369332"/>
          </a:xfrm>
          <a:prstGeom prst="rect">
            <a:avLst/>
          </a:prstGeom>
        </p:spPr>
        <p:txBody>
          <a:bodyPr wrap="none">
            <a:spAutoFit/>
          </a:bodyPr>
          <a:lstStyle/>
          <a:p>
            <a:r>
              <a:rPr lang="en-US" dirty="0">
                <a:solidFill>
                  <a:srgbClr val="1A2155"/>
                </a:solidFill>
                <a:ea typeface="MS PGothic" pitchFamily="34" charset="-128"/>
              </a:rPr>
              <a:t>Template Prep &amp; Chip Loading</a:t>
            </a:r>
          </a:p>
        </p:txBody>
      </p:sp>
      <p:sp>
        <p:nvSpPr>
          <p:cNvPr id="11" name="Rectangle 10"/>
          <p:cNvSpPr/>
          <p:nvPr/>
        </p:nvSpPr>
        <p:spPr>
          <a:xfrm>
            <a:off x="6471746" y="1301229"/>
            <a:ext cx="1402948" cy="369332"/>
          </a:xfrm>
          <a:prstGeom prst="rect">
            <a:avLst/>
          </a:prstGeom>
        </p:spPr>
        <p:txBody>
          <a:bodyPr wrap="none">
            <a:spAutoFit/>
          </a:bodyPr>
          <a:lstStyle/>
          <a:p>
            <a:r>
              <a:rPr lang="en-US" dirty="0" smtClean="0">
                <a:solidFill>
                  <a:srgbClr val="1A2155"/>
                </a:solidFill>
                <a:ea typeface="MS PGothic" pitchFamily="34" charset="-128"/>
              </a:rPr>
              <a:t>Sequencing</a:t>
            </a:r>
            <a:endParaRPr lang="en-US" dirty="0">
              <a:solidFill>
                <a:srgbClr val="1A2155"/>
              </a:solidFill>
              <a:ea typeface="MS PGothic" pitchFamily="34" charset="-128"/>
            </a:endParaRPr>
          </a:p>
        </p:txBody>
      </p:sp>
      <p:pic>
        <p:nvPicPr>
          <p:cNvPr id="12" name="Picture 3" descr="C:\Users\hok4\Desktop\All About Ion Chef\Chef photoshoot\PGM-IC 200 Kit_on dec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3129" y="2814227"/>
            <a:ext cx="4199243" cy="28029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932356" y="1917412"/>
            <a:ext cx="2319107" cy="461665"/>
          </a:xfrm>
          <a:prstGeom prst="rect">
            <a:avLst/>
          </a:prstGeom>
          <a:noFill/>
          <a:ln w="28575">
            <a:solidFill>
              <a:srgbClr val="EF8200"/>
            </a:solidFill>
          </a:ln>
        </p:spPr>
        <p:txBody>
          <a:bodyPr wrap="square" rtlCol="0">
            <a:spAutoFit/>
          </a:bodyPr>
          <a:lstStyle/>
          <a:p>
            <a:pPr algn="ctr"/>
            <a:r>
              <a:rPr lang="en-US" dirty="0" smtClean="0">
                <a:solidFill>
                  <a:srgbClr val="1A2155"/>
                </a:solidFill>
                <a:ea typeface="MS PGothic" pitchFamily="34" charset="-128"/>
              </a:rPr>
              <a:t>Post-run clean</a:t>
            </a:r>
            <a:endParaRPr lang="en-US" dirty="0">
              <a:solidFill>
                <a:srgbClr val="1A2155"/>
              </a:solidFill>
              <a:ea typeface="MS PGothic" pitchFamily="34" charset="-128"/>
            </a:endParaRPr>
          </a:p>
        </p:txBody>
      </p:sp>
      <p:grpSp>
        <p:nvGrpSpPr>
          <p:cNvPr id="16" name="Group 15"/>
          <p:cNvGrpSpPr/>
          <p:nvPr/>
        </p:nvGrpSpPr>
        <p:grpSpPr>
          <a:xfrm>
            <a:off x="89647" y="837668"/>
            <a:ext cx="8937812" cy="921719"/>
            <a:chOff x="89647" y="3114704"/>
            <a:chExt cx="8937812" cy="921719"/>
          </a:xfrm>
        </p:grpSpPr>
        <p:grpSp>
          <p:nvGrpSpPr>
            <p:cNvPr id="17" name="Group 16"/>
            <p:cNvGrpSpPr/>
            <p:nvPr/>
          </p:nvGrpSpPr>
          <p:grpSpPr>
            <a:xfrm>
              <a:off x="89647" y="3114704"/>
              <a:ext cx="7746574" cy="921719"/>
              <a:chOff x="81448" y="2286000"/>
              <a:chExt cx="8204124" cy="2057400"/>
            </a:xfrm>
          </p:grpSpPr>
          <p:sp>
            <p:nvSpPr>
              <p:cNvPr id="20" name="Pentagon 19"/>
              <p:cNvSpPr/>
              <p:nvPr/>
            </p:nvSpPr>
            <p:spPr>
              <a:xfrm>
                <a:off x="81448" y="2286000"/>
                <a:ext cx="1388331" cy="2057400"/>
              </a:xfrm>
              <a:prstGeom prst="homePlate">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rPr>
                  <a:t>2 samples</a:t>
                </a:r>
                <a:endParaRPr lang="en-US" sz="1600" b="1" dirty="0">
                  <a:solidFill>
                    <a:schemeClr val="bg1"/>
                  </a:solidFill>
                </a:endParaRPr>
              </a:p>
            </p:txBody>
          </p:sp>
          <p:sp>
            <p:nvSpPr>
              <p:cNvPr id="21" name="Chevron 20"/>
              <p:cNvSpPr/>
              <p:nvPr/>
            </p:nvSpPr>
            <p:spPr>
              <a:xfrm>
                <a:off x="4291897" y="2286000"/>
                <a:ext cx="1970277" cy="2057400"/>
              </a:xfrm>
              <a:prstGeom prst="chevron">
                <a:avLst/>
              </a:prstGeom>
              <a:solidFill>
                <a:schemeClr val="accent1">
                  <a:lumMod val="75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2  Loaded chips</a:t>
                </a:r>
                <a:endParaRPr lang="en-US" sz="1600" b="1" dirty="0">
                  <a:solidFill>
                    <a:schemeClr val="bg1"/>
                  </a:solidFill>
                </a:endParaRPr>
              </a:p>
            </p:txBody>
          </p:sp>
          <p:sp>
            <p:nvSpPr>
              <p:cNvPr id="22" name="Chevron 21"/>
              <p:cNvSpPr/>
              <p:nvPr/>
            </p:nvSpPr>
            <p:spPr>
              <a:xfrm>
                <a:off x="5548147" y="2286000"/>
                <a:ext cx="2737425" cy="2057400"/>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b="1" dirty="0" smtClean="0">
                    <a:solidFill>
                      <a:schemeClr val="bg1"/>
                    </a:solidFill>
                  </a:rPr>
                  <a:t>Ion PGM Sequencing</a:t>
                </a:r>
                <a:endParaRPr lang="en-US" sz="3600" b="1" dirty="0">
                  <a:solidFill>
                    <a:schemeClr val="bg1"/>
                  </a:solidFill>
                </a:endParaRPr>
              </a:p>
            </p:txBody>
          </p:sp>
        </p:grpSp>
        <p:sp>
          <p:nvSpPr>
            <p:cNvPr id="18" name="Chevron 17"/>
            <p:cNvSpPr/>
            <p:nvPr/>
          </p:nvSpPr>
          <p:spPr>
            <a:xfrm>
              <a:off x="951548" y="3114704"/>
              <a:ext cx="3551684" cy="921719"/>
            </a:xfrm>
            <a:prstGeom prst="chevron">
              <a:avLst/>
            </a:prstGeom>
            <a:solidFill>
              <a:schemeClr val="tx2"/>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bg1"/>
                  </a:solidFill>
                </a:rPr>
                <a:t>Ion Chef</a:t>
              </a:r>
            </a:p>
            <a:p>
              <a:pPr algn="ctr"/>
              <a:r>
                <a:rPr lang="en-US" sz="2000" b="1" dirty="0" smtClean="0">
                  <a:solidFill>
                    <a:schemeClr val="bg1"/>
                  </a:solidFill>
                </a:rPr>
                <a:t>Template Prep </a:t>
              </a:r>
              <a:endParaRPr lang="en-US" sz="2000" b="1" dirty="0">
                <a:solidFill>
                  <a:schemeClr val="bg1"/>
                </a:solidFill>
              </a:endParaRPr>
            </a:p>
          </p:txBody>
        </p:sp>
        <p:sp>
          <p:nvSpPr>
            <p:cNvPr id="19" name="Chevron 18"/>
            <p:cNvSpPr/>
            <p:nvPr/>
          </p:nvSpPr>
          <p:spPr>
            <a:xfrm>
              <a:off x="7317812" y="3114704"/>
              <a:ext cx="1709647" cy="921719"/>
            </a:xfrm>
            <a:prstGeom prst="chevron">
              <a:avLst/>
            </a:prstGeom>
            <a:solidFill>
              <a:schemeClr val="tx2">
                <a:lumMod val="40000"/>
                <a:lumOff val="60000"/>
              </a:schemeClr>
            </a:solidFill>
            <a:ln>
              <a:solidFill>
                <a:schemeClr val="tx2">
                  <a:lumMod val="50000"/>
                </a:schemeClr>
              </a:solidFill>
            </a:ln>
            <a:effectLst/>
            <a:scene3d>
              <a:camera prst="orthographicFront">
                <a:rot lat="0" lon="0" rev="0"/>
              </a:camera>
              <a:lightRig rig="balanced" dir="t"/>
            </a:scene3d>
            <a:sp3d prstMaterial="dkEdge">
              <a:bevelT/>
              <a:bevelB/>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600" b="1" dirty="0" smtClean="0">
                  <a:solidFill>
                    <a:schemeClr val="bg1"/>
                  </a:solidFill>
                </a:rPr>
                <a:t>Data</a:t>
              </a:r>
              <a:endParaRPr lang="en-US" sz="1600" b="1" dirty="0">
                <a:solidFill>
                  <a:schemeClr val="bg1"/>
                </a:solidFill>
              </a:endParaRPr>
            </a:p>
          </p:txBody>
        </p:sp>
      </p:grpSp>
      <p:sp>
        <p:nvSpPr>
          <p:cNvPr id="24" name="TextBox 23"/>
          <p:cNvSpPr txBox="1"/>
          <p:nvPr/>
        </p:nvSpPr>
        <p:spPr>
          <a:xfrm>
            <a:off x="1813456" y="1886635"/>
            <a:ext cx="1214601" cy="461665"/>
          </a:xfrm>
          <a:prstGeom prst="rect">
            <a:avLst/>
          </a:prstGeom>
          <a:noFill/>
        </p:spPr>
        <p:txBody>
          <a:bodyPr wrap="square" rtlCol="0">
            <a:spAutoFit/>
          </a:bodyPr>
          <a:lstStyle/>
          <a:p>
            <a:r>
              <a:rPr lang="en-US" dirty="0" smtClean="0">
                <a:solidFill>
                  <a:srgbClr val="FF9933">
                    <a:lumMod val="75000"/>
                  </a:srgbClr>
                </a:solidFill>
                <a:ea typeface="MS PGothic" pitchFamily="34" charset="-128"/>
              </a:rPr>
              <a:t>Step 9</a:t>
            </a:r>
            <a:endParaRPr lang="en-US" dirty="0">
              <a:solidFill>
                <a:srgbClr val="FF9933">
                  <a:lumMod val="75000"/>
                </a:srgbClr>
              </a:solidFill>
              <a:ea typeface="MS PGothic" pitchFamily="34" charset="-128"/>
            </a:endParaRPr>
          </a:p>
        </p:txBody>
      </p:sp>
      <p:sp>
        <p:nvSpPr>
          <p:cNvPr id="27" name="TextBox 26"/>
          <p:cNvSpPr txBox="1"/>
          <p:nvPr/>
        </p:nvSpPr>
        <p:spPr>
          <a:xfrm>
            <a:off x="0" y="3524807"/>
            <a:ext cx="2213129" cy="1323439"/>
          </a:xfrm>
          <a:prstGeom prst="rect">
            <a:avLst/>
          </a:prstGeom>
          <a:solidFill>
            <a:schemeClr val="bg1"/>
          </a:solidFill>
        </p:spPr>
        <p:txBody>
          <a:bodyPr wrap="square" rtlCol="0">
            <a:spAutoFit/>
          </a:bodyPr>
          <a:lstStyle/>
          <a:p>
            <a:r>
              <a:rPr lang="en-US" sz="2000" dirty="0" smtClean="0"/>
              <a:t>Press Clean button and follow instructions on screen</a:t>
            </a:r>
          </a:p>
        </p:txBody>
      </p:sp>
      <p:sp>
        <p:nvSpPr>
          <p:cNvPr id="28" name="TextBox 27"/>
          <p:cNvSpPr txBox="1"/>
          <p:nvPr/>
        </p:nvSpPr>
        <p:spPr>
          <a:xfrm>
            <a:off x="6492461" y="2659073"/>
            <a:ext cx="2483617" cy="400110"/>
          </a:xfrm>
          <a:prstGeom prst="rect">
            <a:avLst/>
          </a:prstGeom>
          <a:solidFill>
            <a:schemeClr val="bg1"/>
          </a:solidFill>
        </p:spPr>
        <p:txBody>
          <a:bodyPr wrap="square" rtlCol="0">
            <a:spAutoFit/>
          </a:bodyPr>
          <a:lstStyle/>
          <a:p>
            <a:r>
              <a:rPr lang="en-US" sz="2000" dirty="0" smtClean="0"/>
              <a:t>Location of waste</a:t>
            </a:r>
          </a:p>
        </p:txBody>
      </p:sp>
      <p:cxnSp>
        <p:nvCxnSpPr>
          <p:cNvPr id="29" name="Straight Arrow Connector 28"/>
          <p:cNvCxnSpPr/>
          <p:nvPr/>
        </p:nvCxnSpPr>
        <p:spPr>
          <a:xfrm flipH="1">
            <a:off x="5034714" y="3059183"/>
            <a:ext cx="1966977" cy="663731"/>
          </a:xfrm>
          <a:prstGeom prst="straightConnector1">
            <a:avLst/>
          </a:prstGeom>
          <a:ln w="38100">
            <a:solidFill>
              <a:srgbClr val="EF8200"/>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543842" y="3709359"/>
            <a:ext cx="2432236" cy="2308324"/>
          </a:xfrm>
          <a:prstGeom prst="rect">
            <a:avLst/>
          </a:prstGeom>
        </p:spPr>
        <p:txBody>
          <a:bodyPr wrap="square">
            <a:spAutoFit/>
          </a:bodyPr>
          <a:lstStyle/>
          <a:p>
            <a:r>
              <a:rPr lang="en-US" sz="1600" u="sng" dirty="0"/>
              <a:t>Note about liquid </a:t>
            </a:r>
            <a:r>
              <a:rPr lang="en-US" sz="1600" u="sng" dirty="0" smtClean="0"/>
              <a:t>waste</a:t>
            </a:r>
            <a:r>
              <a:rPr lang="en-US" sz="1600" dirty="0" smtClean="0"/>
              <a:t>:</a:t>
            </a:r>
          </a:p>
          <a:p>
            <a:r>
              <a:rPr lang="en-US" sz="1600" dirty="0" smtClean="0"/>
              <a:t>As </a:t>
            </a:r>
            <a:r>
              <a:rPr lang="en-US" sz="1600" dirty="0"/>
              <a:t>there will be liquid waste in the used tip rack location, please take care not to spill on the deck.  </a:t>
            </a:r>
            <a:r>
              <a:rPr lang="en-US" sz="1600" dirty="0" smtClean="0"/>
              <a:t>Volume </a:t>
            </a:r>
            <a:r>
              <a:rPr lang="en-US" sz="1600" dirty="0"/>
              <a:t>of liquid waste: between </a:t>
            </a:r>
            <a:r>
              <a:rPr lang="en-US" sz="1600" dirty="0" smtClean="0"/>
              <a:t>30-40mL. Do </a:t>
            </a:r>
            <a:r>
              <a:rPr lang="en-US" sz="1600" dirty="0"/>
              <a:t>not over tilt the waste tip rack.</a:t>
            </a:r>
            <a:endParaRPr lang="en-US" sz="100" dirty="0"/>
          </a:p>
        </p:txBody>
      </p:sp>
      <p:pic>
        <p:nvPicPr>
          <p:cNvPr id="3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23" y="4848246"/>
            <a:ext cx="2653887" cy="1349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33"/>
          <p:cNvSpPr/>
          <p:nvPr/>
        </p:nvSpPr>
        <p:spPr bwMode="auto">
          <a:xfrm>
            <a:off x="155835" y="5285996"/>
            <a:ext cx="576715" cy="731687"/>
          </a:xfrm>
          <a:prstGeom prst="rect">
            <a:avLst/>
          </a:prstGeom>
          <a:noFill/>
          <a:ln w="381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cxnSp>
        <p:nvCxnSpPr>
          <p:cNvPr id="36" name="Straight Connector 35"/>
          <p:cNvCxnSpPr/>
          <p:nvPr/>
        </p:nvCxnSpPr>
        <p:spPr bwMode="auto">
          <a:xfrm>
            <a:off x="2775610" y="4848246"/>
            <a:ext cx="1130184" cy="1287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2775610" y="5523064"/>
            <a:ext cx="1130184" cy="6748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92670466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Steps automated by Ion Chef</a:t>
            </a:r>
            <a:r>
              <a:rPr lang="en-US" baseline="30000" dirty="0" smtClean="0"/>
              <a:t>TM</a:t>
            </a:r>
            <a:r>
              <a:rPr lang="en-US" dirty="0" smtClean="0"/>
              <a:t> workflow</a:t>
            </a:r>
            <a:endParaRPr lang="en-US" dirty="0"/>
          </a:p>
        </p:txBody>
      </p:sp>
      <p:sp>
        <p:nvSpPr>
          <p:cNvPr id="4" name="Rounded Rectangle 3"/>
          <p:cNvSpPr/>
          <p:nvPr/>
        </p:nvSpPr>
        <p:spPr>
          <a:xfrm>
            <a:off x="199035" y="1023810"/>
            <a:ext cx="2197375" cy="571769"/>
          </a:xfrm>
          <a:prstGeom prst="roundRect">
            <a:avLst/>
          </a:prstGeom>
          <a:solidFill>
            <a:schemeClr val="tx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1)  Aqueous prep:</a:t>
            </a:r>
            <a:endParaRPr lang="en-US" sz="1400" b="1" dirty="0">
              <a:solidFill>
                <a:schemeClr val="bg1"/>
              </a:solidFill>
              <a:latin typeface="Arial" pitchFamily="34" charset="0"/>
              <a:cs typeface="Arial" pitchFamily="34" charset="0"/>
            </a:endParaRPr>
          </a:p>
        </p:txBody>
      </p:sp>
      <p:sp>
        <p:nvSpPr>
          <p:cNvPr id="5" name="Rounded Rectangle 4"/>
          <p:cNvSpPr/>
          <p:nvPr/>
        </p:nvSpPr>
        <p:spPr>
          <a:xfrm>
            <a:off x="4623094" y="1013359"/>
            <a:ext cx="2218791" cy="582220"/>
          </a:xfrm>
          <a:prstGeom prst="roundRect">
            <a:avLst/>
          </a:prstGeom>
          <a:solidFill>
            <a:schemeClr val="tx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2)  PCR Amplification:</a:t>
            </a:r>
          </a:p>
        </p:txBody>
      </p:sp>
      <p:pic>
        <p:nvPicPr>
          <p:cNvPr id="2050" name="Picture 2" descr="omg011"/>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70800"/>
          <a:stretch/>
        </p:blipFill>
        <p:spPr bwMode="auto">
          <a:xfrm>
            <a:off x="2509572" y="960795"/>
            <a:ext cx="1752732" cy="1533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ools.lifetechnologies.com/content/sfs/prodImages/high/Product-shots-025_midsiz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1886" y="950848"/>
            <a:ext cx="2302114" cy="147993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8"/>
          <p:cNvSpPr txBox="1">
            <a:spLocks noChangeArrowheads="1"/>
          </p:cNvSpPr>
          <p:nvPr/>
        </p:nvSpPr>
        <p:spPr bwMode="auto">
          <a:xfrm>
            <a:off x="5327028" y="2689370"/>
            <a:ext cx="405606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800100" indent="-34290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a:t>Aqueous Prep</a:t>
            </a:r>
          </a:p>
          <a:p>
            <a:pPr lvl="1" eaLnBrk="1" hangingPunct="1">
              <a:buFont typeface="Arial" pitchFamily="34" charset="0"/>
              <a:buChar char="•"/>
            </a:pPr>
            <a:r>
              <a:rPr lang="en-US" sz="2000" dirty="0" err="1" smtClean="0"/>
              <a:t>HiQ</a:t>
            </a:r>
            <a:r>
              <a:rPr lang="en-US" sz="2000" dirty="0" smtClean="0"/>
              <a:t>™ equivalent</a:t>
            </a:r>
            <a:endParaRPr lang="en-US" sz="2000" dirty="0"/>
          </a:p>
          <a:p>
            <a:pPr eaLnBrk="1" hangingPunct="1"/>
            <a:r>
              <a:rPr lang="en-US" sz="2000" b="1" dirty="0"/>
              <a:t>Emulsification</a:t>
            </a:r>
          </a:p>
          <a:p>
            <a:pPr lvl="1" eaLnBrk="1" hangingPunct="1">
              <a:buFont typeface="Arial" pitchFamily="34" charset="0"/>
              <a:buChar char="•"/>
            </a:pPr>
            <a:r>
              <a:rPr lang="en-US" sz="2000" dirty="0"/>
              <a:t>Tip mix to make </a:t>
            </a:r>
            <a:r>
              <a:rPr lang="en-US" sz="2000" dirty="0" smtClean="0"/>
              <a:t>drops</a:t>
            </a:r>
          </a:p>
          <a:p>
            <a:pPr eaLnBrk="1" hangingPunct="1"/>
            <a:endParaRPr lang="en-US" sz="2000" b="1" dirty="0" smtClean="0"/>
          </a:p>
          <a:p>
            <a:pPr eaLnBrk="1" hangingPunct="1"/>
            <a:r>
              <a:rPr lang="en-US" sz="2000" b="1" dirty="0" smtClean="0"/>
              <a:t>PCR Amplification</a:t>
            </a:r>
          </a:p>
          <a:p>
            <a:pPr lvl="1" eaLnBrk="1" hangingPunct="1">
              <a:buFont typeface="Arial" pitchFamily="34" charset="0"/>
              <a:buChar char="•"/>
            </a:pPr>
            <a:r>
              <a:rPr lang="en-US" sz="2000" dirty="0" smtClean="0"/>
              <a:t>96-well thermal cycler</a:t>
            </a:r>
          </a:p>
        </p:txBody>
      </p:sp>
      <p:pic>
        <p:nvPicPr>
          <p:cNvPr id="2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9568" t="35873" r="33199" b="30664"/>
          <a:stretch/>
        </p:blipFill>
        <p:spPr bwMode="auto">
          <a:xfrm>
            <a:off x="1" y="2689370"/>
            <a:ext cx="5029200" cy="347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1" y="3862516"/>
            <a:ext cx="1195753" cy="1881792"/>
          </a:xfrm>
          <a:prstGeom prst="rect">
            <a:avLst/>
          </a:prstGeom>
          <a:noFill/>
          <a:ln w="66675" cap="flat" cmpd="sng" algn="ctr">
            <a:solidFill>
              <a:srgbClr val="78256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7" name="Rectangle 26"/>
          <p:cNvSpPr/>
          <p:nvPr/>
        </p:nvSpPr>
        <p:spPr bwMode="auto">
          <a:xfrm>
            <a:off x="5181601" y="2689370"/>
            <a:ext cx="3734473" cy="1411923"/>
          </a:xfrm>
          <a:prstGeom prst="rect">
            <a:avLst/>
          </a:prstGeom>
          <a:noFill/>
          <a:ln w="66675" cap="flat" cmpd="sng" algn="ctr">
            <a:solidFill>
              <a:srgbClr val="78256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8" name="Rectangle 27"/>
          <p:cNvSpPr/>
          <p:nvPr/>
        </p:nvSpPr>
        <p:spPr bwMode="auto">
          <a:xfrm>
            <a:off x="5181601" y="4248817"/>
            <a:ext cx="3734473" cy="718807"/>
          </a:xfrm>
          <a:prstGeom prst="rect">
            <a:avLst/>
          </a:prstGeom>
          <a:noFill/>
          <a:ln w="666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9" name="Rectangle 28"/>
          <p:cNvSpPr/>
          <p:nvPr/>
        </p:nvSpPr>
        <p:spPr bwMode="auto">
          <a:xfrm>
            <a:off x="1297721" y="3560248"/>
            <a:ext cx="1445479" cy="1082090"/>
          </a:xfrm>
          <a:prstGeom prst="rect">
            <a:avLst/>
          </a:prstGeom>
          <a:noFill/>
          <a:ln w="666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Tree>
    <p:extLst>
      <p:ext uri="{BB962C8B-B14F-4D97-AF65-F5344CB8AC3E}">
        <p14:creationId xmlns:p14="http://schemas.microsoft.com/office/powerpoint/2010/main" val="106295637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Steps automated by Ion Chef</a:t>
            </a:r>
            <a:r>
              <a:rPr lang="en-US" baseline="30000" dirty="0"/>
              <a:t>TM</a:t>
            </a:r>
            <a:r>
              <a:rPr lang="en-US" dirty="0" smtClean="0"/>
              <a:t> workflow</a:t>
            </a:r>
            <a:endParaRPr lang="en-US" dirty="0"/>
          </a:p>
        </p:txBody>
      </p:sp>
      <p:sp>
        <p:nvSpPr>
          <p:cNvPr id="6" name="Rounded Rectangle 5"/>
          <p:cNvSpPr/>
          <p:nvPr/>
        </p:nvSpPr>
        <p:spPr>
          <a:xfrm>
            <a:off x="138388" y="1051744"/>
            <a:ext cx="2186130" cy="391947"/>
          </a:xfrm>
          <a:prstGeom prst="roundRect">
            <a:avLst/>
          </a:prstGeom>
          <a:solidFill>
            <a:schemeClr val="tx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3) Recovery:</a:t>
            </a:r>
            <a:endParaRPr lang="en-US" sz="1400" b="1" dirty="0">
              <a:solidFill>
                <a:schemeClr val="bg1"/>
              </a:solidFill>
              <a:latin typeface="Arial" pitchFamily="34" charset="0"/>
              <a:cs typeface="Arial" pitchFamily="34" charset="0"/>
            </a:endParaRPr>
          </a:p>
        </p:txBody>
      </p:sp>
      <p:sp>
        <p:nvSpPr>
          <p:cNvPr id="9" name="Rounded Rectangle 8"/>
          <p:cNvSpPr/>
          <p:nvPr/>
        </p:nvSpPr>
        <p:spPr>
          <a:xfrm>
            <a:off x="4562448" y="1020345"/>
            <a:ext cx="2068750" cy="423346"/>
          </a:xfrm>
          <a:prstGeom prst="roundRect">
            <a:avLst/>
          </a:prstGeom>
          <a:solidFill>
            <a:schemeClr val="tx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4) Enrichment:</a:t>
            </a:r>
          </a:p>
        </p:txBody>
      </p:sp>
      <p:pic>
        <p:nvPicPr>
          <p:cNvPr id="13" name="Picture 2" descr="C:\Users\HughesMJ\Desktop\Admin\IonChefClass7Aug2013\ChefUpdates10Jan2014\IMG_043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76" t="12394" r="5932" b="20188"/>
          <a:stretch/>
        </p:blipFill>
        <p:spPr bwMode="auto">
          <a:xfrm>
            <a:off x="2448925" y="1077902"/>
            <a:ext cx="1752732" cy="17239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0120" y="897885"/>
            <a:ext cx="1925689" cy="1670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9568" t="35873" r="33199" b="30664"/>
          <a:stretch/>
        </p:blipFill>
        <p:spPr bwMode="auto">
          <a:xfrm>
            <a:off x="1" y="2801822"/>
            <a:ext cx="5029200" cy="347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bwMode="auto">
          <a:xfrm>
            <a:off x="3434862" y="3888493"/>
            <a:ext cx="890954" cy="2242675"/>
          </a:xfrm>
          <a:prstGeom prst="rect">
            <a:avLst/>
          </a:prstGeom>
          <a:noFill/>
          <a:ln w="6667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3" name="Rectangle 2"/>
          <p:cNvSpPr/>
          <p:nvPr/>
        </p:nvSpPr>
        <p:spPr>
          <a:xfrm>
            <a:off x="5348168" y="2671870"/>
            <a:ext cx="3597641" cy="1908215"/>
          </a:xfrm>
          <a:prstGeom prst="rect">
            <a:avLst/>
          </a:prstGeom>
        </p:spPr>
        <p:txBody>
          <a:bodyPr wrap="square">
            <a:spAutoFit/>
          </a:bodyPr>
          <a:lstStyle/>
          <a:p>
            <a:pPr eaLnBrk="1" hangingPunct="1"/>
            <a:r>
              <a:rPr lang="en-US" b="1" dirty="0"/>
              <a:t>Recovery</a:t>
            </a:r>
          </a:p>
          <a:p>
            <a:pPr lvl="1" eaLnBrk="1" hangingPunct="1">
              <a:buFont typeface="Arial" pitchFamily="34" charset="0"/>
              <a:buChar char="•"/>
            </a:pPr>
            <a:r>
              <a:rPr lang="en-US" sz="1800" dirty="0"/>
              <a:t>Bulk </a:t>
            </a:r>
            <a:r>
              <a:rPr lang="en-US" sz="1800" dirty="0" smtClean="0"/>
              <a:t>Breaking –oil removed</a:t>
            </a:r>
            <a:endParaRPr lang="en-US" sz="1800" dirty="0"/>
          </a:p>
          <a:p>
            <a:pPr lvl="1" eaLnBrk="1" hangingPunct="1">
              <a:buFont typeface="Arial" pitchFamily="34" charset="0"/>
              <a:buChar char="•"/>
            </a:pPr>
            <a:r>
              <a:rPr lang="en-US" sz="1800" dirty="0"/>
              <a:t>Clean up similar to </a:t>
            </a:r>
            <a:r>
              <a:rPr lang="en-US" sz="1800" dirty="0" smtClean="0"/>
              <a:t>manual process</a:t>
            </a:r>
            <a:endParaRPr lang="en-US" sz="1800" dirty="0"/>
          </a:p>
          <a:p>
            <a:pPr eaLnBrk="1" hangingPunct="1"/>
            <a:endParaRPr lang="en-US" sz="2000" b="1" dirty="0" smtClean="0"/>
          </a:p>
          <a:p>
            <a:pPr eaLnBrk="1" hangingPunct="1"/>
            <a:r>
              <a:rPr lang="en-US" sz="2000" b="1" dirty="0" smtClean="0"/>
              <a:t>Enrichment</a:t>
            </a:r>
            <a:endParaRPr lang="en-US" sz="2000" b="1" dirty="0"/>
          </a:p>
        </p:txBody>
      </p:sp>
      <p:sp>
        <p:nvSpPr>
          <p:cNvPr id="27" name="Rectangle 26"/>
          <p:cNvSpPr/>
          <p:nvPr/>
        </p:nvSpPr>
        <p:spPr bwMode="auto">
          <a:xfrm>
            <a:off x="5355399" y="2671871"/>
            <a:ext cx="3590409" cy="1338426"/>
          </a:xfrm>
          <a:prstGeom prst="rect">
            <a:avLst/>
          </a:prstGeom>
          <a:noFill/>
          <a:ln w="66675" cap="flat" cmpd="sng" algn="ctr">
            <a:solidFill>
              <a:srgbClr val="EF82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8" name="Rectangle 27"/>
          <p:cNvSpPr/>
          <p:nvPr/>
        </p:nvSpPr>
        <p:spPr bwMode="auto">
          <a:xfrm>
            <a:off x="2960254" y="4208936"/>
            <a:ext cx="403225" cy="160178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p:cNvSpPr/>
          <p:nvPr/>
        </p:nvSpPr>
        <p:spPr bwMode="auto">
          <a:xfrm>
            <a:off x="5332380" y="4108140"/>
            <a:ext cx="3431791" cy="58808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58309391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66672"/>
            <a:ext cx="5410200" cy="733425"/>
          </a:xfrm>
        </p:spPr>
        <p:txBody>
          <a:bodyPr/>
          <a:lstStyle/>
          <a:p>
            <a:pPr algn="ctr"/>
            <a:r>
              <a:rPr lang="en-US" dirty="0" smtClean="0"/>
              <a:t>Ion Chef™ </a:t>
            </a:r>
            <a:r>
              <a:rPr lang="en-US" dirty="0"/>
              <a:t>E</a:t>
            </a:r>
            <a:r>
              <a:rPr lang="en-US" dirty="0" smtClean="0"/>
              <a:t>mulsion Breaking:</a:t>
            </a:r>
            <a:endParaRPr lang="en-US" dirty="0"/>
          </a:p>
        </p:txBody>
      </p:sp>
      <p:sp>
        <p:nvSpPr>
          <p:cNvPr id="3" name="Right Arrow 2"/>
          <p:cNvSpPr/>
          <p:nvPr/>
        </p:nvSpPr>
        <p:spPr>
          <a:xfrm rot="1514604">
            <a:off x="476837" y="2481950"/>
            <a:ext cx="7954720" cy="1821371"/>
          </a:xfrm>
          <a:prstGeom prst="rightArrow">
            <a:avLst/>
          </a:prstGeom>
          <a:solidFill>
            <a:schemeClr val="bg1">
              <a:lumMod val="85000"/>
            </a:schemeClr>
          </a:solidFill>
          <a:ln>
            <a:noFill/>
          </a:ln>
          <a:effectLst>
            <a:outerShdw blurRad="50800" dist="50800" dir="5400000" algn="ctr" rotWithShape="0">
              <a:srgbClr val="00000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3049772">
            <a:off x="-496468" y="1597023"/>
            <a:ext cx="3059940" cy="3673030"/>
            <a:chOff x="1025322" y="2269166"/>
            <a:chExt cx="3059940" cy="3673030"/>
          </a:xfrm>
        </p:grpSpPr>
        <p:sp>
          <p:nvSpPr>
            <p:cNvPr id="5" name="Isosceles Triangle 4"/>
            <p:cNvSpPr/>
            <p:nvPr/>
          </p:nvSpPr>
          <p:spPr>
            <a:xfrm rot="7730028">
              <a:off x="2043669" y="2880085"/>
              <a:ext cx="990600" cy="1295400"/>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1025322" y="2269166"/>
              <a:ext cx="3059940" cy="3673030"/>
              <a:chOff x="1025322" y="2269166"/>
              <a:chExt cx="3059940" cy="3673030"/>
            </a:xfrm>
          </p:grpSpPr>
          <p:sp>
            <p:nvSpPr>
              <p:cNvPr id="7" name="Rectangle 6"/>
              <p:cNvSpPr/>
              <p:nvPr/>
            </p:nvSpPr>
            <p:spPr>
              <a:xfrm rot="2342816">
                <a:off x="1025322" y="2269166"/>
                <a:ext cx="1143000" cy="1005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rot="18489051">
                <a:off x="2511754" y="4368688"/>
                <a:ext cx="2685351" cy="461665"/>
              </a:xfrm>
              <a:prstGeom prst="rect">
                <a:avLst/>
              </a:prstGeom>
              <a:noFill/>
            </p:spPr>
            <p:txBody>
              <a:bodyPr wrap="none" rtlCol="0">
                <a:spAutoFit/>
              </a:bodyPr>
              <a:lstStyle/>
              <a:p>
                <a:r>
                  <a:rPr lang="en-US" dirty="0" smtClean="0"/>
                  <a:t>Recovery Solution</a:t>
                </a:r>
                <a:endParaRPr lang="en-US" dirty="0"/>
              </a:p>
            </p:txBody>
          </p:sp>
        </p:grpSp>
      </p:grpSp>
      <p:sp>
        <p:nvSpPr>
          <p:cNvPr id="10" name="TextBox 9"/>
          <p:cNvSpPr txBox="1"/>
          <p:nvPr/>
        </p:nvSpPr>
        <p:spPr>
          <a:xfrm>
            <a:off x="670351" y="4650245"/>
            <a:ext cx="4419600" cy="892552"/>
          </a:xfrm>
          <a:prstGeom prst="rect">
            <a:avLst/>
          </a:prstGeom>
          <a:noFill/>
        </p:spPr>
        <p:txBody>
          <a:bodyPr wrap="square" rtlCol="0">
            <a:spAutoFit/>
          </a:bodyPr>
          <a:lstStyle/>
          <a:p>
            <a:endParaRPr lang="en-US" sz="1400" dirty="0" smtClean="0"/>
          </a:p>
          <a:p>
            <a:endParaRPr lang="en-US" sz="1400" dirty="0" smtClean="0"/>
          </a:p>
          <a:p>
            <a:endParaRPr lang="en-US" dirty="0" smtClean="0"/>
          </a:p>
        </p:txBody>
      </p:sp>
      <p:grpSp>
        <p:nvGrpSpPr>
          <p:cNvPr id="11" name="Group 10"/>
          <p:cNvGrpSpPr/>
          <p:nvPr/>
        </p:nvGrpSpPr>
        <p:grpSpPr>
          <a:xfrm rot="3049883">
            <a:off x="2264672" y="2393674"/>
            <a:ext cx="2161347" cy="1753919"/>
            <a:chOff x="6180655" y="2114299"/>
            <a:chExt cx="2161347" cy="1753919"/>
          </a:xfrm>
        </p:grpSpPr>
        <p:sp>
          <p:nvSpPr>
            <p:cNvPr id="12" name="Isosceles Triangle 11"/>
            <p:cNvSpPr/>
            <p:nvPr/>
          </p:nvSpPr>
          <p:spPr>
            <a:xfrm rot="7730028">
              <a:off x="7199002" y="2725218"/>
              <a:ext cx="990600" cy="1295400"/>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rot="18550117" flipH="1">
              <a:off x="6457583" y="2515500"/>
              <a:ext cx="1011875" cy="541845"/>
            </a:xfrm>
            <a:prstGeom prst="parallelogram">
              <a:avLst>
                <a:gd name="adj" fmla="val 0"/>
              </a:avLst>
            </a:prstGeom>
            <a:solidFill>
              <a:schemeClr val="accent2">
                <a:lumMod val="40000"/>
                <a:lumOff val="60000"/>
              </a:schemeClr>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342816">
              <a:off x="6180655" y="2114299"/>
              <a:ext cx="1143000" cy="1005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rot="18550117">
              <a:off x="6354650" y="2580276"/>
              <a:ext cx="1133644" cy="369332"/>
            </a:xfrm>
            <a:prstGeom prst="rect">
              <a:avLst/>
            </a:prstGeom>
            <a:noFill/>
          </p:spPr>
          <p:txBody>
            <a:bodyPr wrap="none" rtlCol="0">
              <a:spAutoFit/>
            </a:bodyPr>
            <a:lstStyle/>
            <a:p>
              <a:r>
                <a:rPr lang="en-US" sz="1800" dirty="0" smtClean="0"/>
                <a:t>Emulsion</a:t>
              </a:r>
              <a:endParaRPr lang="en-US" dirty="0"/>
            </a:p>
          </p:txBody>
        </p:sp>
      </p:grpSp>
      <p:grpSp>
        <p:nvGrpSpPr>
          <p:cNvPr id="19" name="Group 18"/>
          <p:cNvGrpSpPr/>
          <p:nvPr/>
        </p:nvGrpSpPr>
        <p:grpSpPr>
          <a:xfrm>
            <a:off x="4259633" y="2945929"/>
            <a:ext cx="1753919" cy="2161347"/>
            <a:chOff x="3860237" y="1907542"/>
            <a:chExt cx="1753919" cy="2161347"/>
          </a:xfrm>
        </p:grpSpPr>
        <p:grpSp>
          <p:nvGrpSpPr>
            <p:cNvPr id="20" name="Group 19"/>
            <p:cNvGrpSpPr/>
            <p:nvPr/>
          </p:nvGrpSpPr>
          <p:grpSpPr>
            <a:xfrm rot="3049883">
              <a:off x="3656523" y="2111256"/>
              <a:ext cx="2161347" cy="1753919"/>
              <a:chOff x="6180655" y="2114299"/>
              <a:chExt cx="2161347" cy="1753919"/>
            </a:xfrm>
          </p:grpSpPr>
          <p:sp>
            <p:nvSpPr>
              <p:cNvPr id="22" name="Isosceles Triangle 21"/>
              <p:cNvSpPr/>
              <p:nvPr/>
            </p:nvSpPr>
            <p:spPr>
              <a:xfrm rot="7730028">
                <a:off x="7199002" y="2725218"/>
                <a:ext cx="990600" cy="1295400"/>
              </a:xfrm>
              <a:prstGeom prst="triangl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p:cNvSpPr/>
              <p:nvPr/>
            </p:nvSpPr>
            <p:spPr>
              <a:xfrm rot="18550117" flipH="1">
                <a:off x="6457583" y="2515500"/>
                <a:ext cx="1011875" cy="541845"/>
              </a:xfrm>
              <a:prstGeom prst="parallelogram">
                <a:avLst>
                  <a:gd name="adj" fmla="val 0"/>
                </a:avLst>
              </a:prstGeom>
              <a:solidFill>
                <a:schemeClr val="bg1">
                  <a:lumMod val="65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2342816">
                <a:off x="6180655" y="2114299"/>
                <a:ext cx="1143000" cy="1005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rot="18550117">
                <a:off x="6642359" y="2572919"/>
                <a:ext cx="466794" cy="369332"/>
              </a:xfrm>
              <a:prstGeom prst="rect">
                <a:avLst/>
              </a:prstGeom>
              <a:noFill/>
            </p:spPr>
            <p:txBody>
              <a:bodyPr wrap="none" rtlCol="0">
                <a:spAutoFit/>
              </a:bodyPr>
              <a:lstStyle/>
              <a:p>
                <a:r>
                  <a:rPr lang="en-US" dirty="0" smtClean="0"/>
                  <a:t>Oil</a:t>
                </a:r>
                <a:endParaRPr lang="en-US" dirty="0"/>
              </a:p>
            </p:txBody>
          </p:sp>
          <p:sp>
            <p:nvSpPr>
              <p:cNvPr id="26" name="TextBox 25"/>
              <p:cNvSpPr txBox="1"/>
              <p:nvPr/>
            </p:nvSpPr>
            <p:spPr>
              <a:xfrm rot="18550117">
                <a:off x="7120923" y="3117359"/>
                <a:ext cx="184731" cy="461665"/>
              </a:xfrm>
              <a:prstGeom prst="rect">
                <a:avLst/>
              </a:prstGeom>
              <a:noFill/>
            </p:spPr>
            <p:txBody>
              <a:bodyPr wrap="none" rtlCol="0">
                <a:spAutoFit/>
              </a:bodyPr>
              <a:lstStyle/>
              <a:p>
                <a:endParaRPr lang="en-US" dirty="0"/>
              </a:p>
            </p:txBody>
          </p:sp>
        </p:grpSp>
        <p:sp>
          <p:nvSpPr>
            <p:cNvPr id="21" name="Parallelogram 20"/>
            <p:cNvSpPr/>
            <p:nvPr/>
          </p:nvSpPr>
          <p:spPr>
            <a:xfrm flipH="1">
              <a:off x="4197782" y="2836142"/>
              <a:ext cx="1011875" cy="105088"/>
            </a:xfrm>
            <a:prstGeom prst="parallelogram">
              <a:avLst>
                <a:gd name="adj" fmla="val 0"/>
              </a:avLst>
            </a:prstGeom>
            <a:solidFill>
              <a:schemeClr val="accent2">
                <a:lumMod val="40000"/>
                <a:lumOff val="60000"/>
              </a:schemeClr>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Isosceles Triangle 26"/>
          <p:cNvSpPr/>
          <p:nvPr/>
        </p:nvSpPr>
        <p:spPr>
          <a:xfrm rot="10779911">
            <a:off x="4977400" y="4895440"/>
            <a:ext cx="273527" cy="357689"/>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10779911">
            <a:off x="6532430" y="5096962"/>
            <a:ext cx="675231" cy="88299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rot="3049883">
            <a:off x="5818287" y="3888370"/>
            <a:ext cx="2161347" cy="1753919"/>
            <a:chOff x="6180655" y="2114299"/>
            <a:chExt cx="2161347" cy="1753919"/>
          </a:xfrm>
        </p:grpSpPr>
        <p:sp>
          <p:nvSpPr>
            <p:cNvPr id="31" name="Isosceles Triangle 30"/>
            <p:cNvSpPr/>
            <p:nvPr/>
          </p:nvSpPr>
          <p:spPr>
            <a:xfrm rot="7730028">
              <a:off x="7199002" y="2725218"/>
              <a:ext cx="990600" cy="12954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2342816">
              <a:off x="6180655" y="2114299"/>
              <a:ext cx="1143000" cy="1005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Isosceles Triangle 34"/>
          <p:cNvSpPr/>
          <p:nvPr/>
        </p:nvSpPr>
        <p:spPr>
          <a:xfrm rot="10779911">
            <a:off x="6739768" y="5623437"/>
            <a:ext cx="273527" cy="357689"/>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485510" y="872713"/>
            <a:ext cx="4506429" cy="1631216"/>
          </a:xfrm>
          <a:prstGeom prst="rect">
            <a:avLst/>
          </a:prstGeom>
          <a:noFill/>
        </p:spPr>
        <p:txBody>
          <a:bodyPr wrap="square" rtlCol="0">
            <a:spAutoFit/>
          </a:bodyPr>
          <a:lstStyle/>
          <a:p>
            <a:r>
              <a:rPr lang="en-US" sz="2000" dirty="0" smtClean="0"/>
              <a:t>IPS are released from emulsion </a:t>
            </a:r>
          </a:p>
          <a:p>
            <a:r>
              <a:rPr lang="en-US" sz="2000" dirty="0" smtClean="0"/>
              <a:t>vesicles </a:t>
            </a:r>
            <a:r>
              <a:rPr lang="en-US" sz="2000" dirty="0"/>
              <a:t>via </a:t>
            </a:r>
            <a:r>
              <a:rPr lang="en-US" sz="2000" dirty="0" smtClean="0"/>
              <a:t>centrifugation through a layer of  Recovery Solution. Oil and aqueous phase are removed by the robot during wash steps. </a:t>
            </a:r>
            <a:endParaRPr lang="en-US" sz="2000" dirty="0"/>
          </a:p>
        </p:txBody>
      </p:sp>
      <p:cxnSp>
        <p:nvCxnSpPr>
          <p:cNvPr id="47" name="Straight Arrow Connector 46"/>
          <p:cNvCxnSpPr/>
          <p:nvPr/>
        </p:nvCxnSpPr>
        <p:spPr bwMode="auto">
          <a:xfrm flipV="1">
            <a:off x="972119" y="3227997"/>
            <a:ext cx="490105" cy="12699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flipV="1">
            <a:off x="2607853" y="3927074"/>
            <a:ext cx="621582" cy="63497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0" name="TextBox 49"/>
          <p:cNvSpPr txBox="1"/>
          <p:nvPr/>
        </p:nvSpPr>
        <p:spPr>
          <a:xfrm rot="21538823">
            <a:off x="4697222" y="5761820"/>
            <a:ext cx="833883" cy="461665"/>
          </a:xfrm>
          <a:prstGeom prst="rect">
            <a:avLst/>
          </a:prstGeom>
          <a:noFill/>
        </p:spPr>
        <p:txBody>
          <a:bodyPr wrap="none" rtlCol="0">
            <a:spAutoFit/>
          </a:bodyPr>
          <a:lstStyle/>
          <a:p>
            <a:r>
              <a:rPr lang="en-US" dirty="0" smtClean="0"/>
              <a:t>ISPs</a:t>
            </a:r>
            <a:endParaRPr lang="en-US" dirty="0"/>
          </a:p>
        </p:txBody>
      </p:sp>
      <p:cxnSp>
        <p:nvCxnSpPr>
          <p:cNvPr id="51" name="Straight Arrow Connector 50"/>
          <p:cNvCxnSpPr>
            <a:endCxn id="27" idx="1"/>
          </p:cNvCxnSpPr>
          <p:nvPr/>
        </p:nvCxnSpPr>
        <p:spPr bwMode="auto">
          <a:xfrm flipV="1">
            <a:off x="5146281" y="5073884"/>
            <a:ext cx="36263" cy="7492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p:cNvCxnSpPr>
            <a:stCxn id="50" idx="3"/>
            <a:endCxn id="35" idx="5"/>
          </p:cNvCxnSpPr>
          <p:nvPr/>
        </p:nvCxnSpPr>
        <p:spPr bwMode="auto">
          <a:xfrm flipV="1">
            <a:off x="5531039" y="5802681"/>
            <a:ext cx="1277112" cy="1825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5641946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3183" y="2464536"/>
            <a:ext cx="4132333" cy="838222"/>
          </a:xfrm>
        </p:spPr>
        <p:txBody>
          <a:bodyPr/>
          <a:lstStyle/>
          <a:p>
            <a:pPr marL="0" indent="0" algn="ctr">
              <a:buNone/>
            </a:pPr>
            <a:r>
              <a:rPr lang="en-US" sz="3200" dirty="0" smtClean="0"/>
              <a:t>S5/S</a:t>
            </a:r>
            <a:r>
              <a:rPr lang="en-US" sz="3200" dirty="0"/>
              <a:t>5</a:t>
            </a:r>
            <a:r>
              <a:rPr lang="en-US" sz="3200" dirty="0" smtClean="0"/>
              <a:t> XL System Overview</a:t>
            </a:r>
            <a:endParaRPr lang="en-US" sz="3200" dirty="0"/>
          </a:p>
        </p:txBody>
      </p:sp>
    </p:spTree>
    <p:extLst>
      <p:ext uri="{BB962C8B-B14F-4D97-AF65-F5344CB8AC3E}">
        <p14:creationId xmlns:p14="http://schemas.microsoft.com/office/powerpoint/2010/main" val="122527215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Steps automated by Ion Chef</a:t>
            </a:r>
            <a:r>
              <a:rPr lang="en-US" baseline="30000" dirty="0"/>
              <a:t>TM</a:t>
            </a:r>
            <a:r>
              <a:rPr lang="en-US" dirty="0" smtClean="0"/>
              <a:t> workflow</a:t>
            </a:r>
            <a:endParaRPr lang="en-US" dirty="0"/>
          </a:p>
        </p:txBody>
      </p:sp>
      <p:sp>
        <p:nvSpPr>
          <p:cNvPr id="15" name="Rounded Rectangle 14"/>
          <p:cNvSpPr/>
          <p:nvPr/>
        </p:nvSpPr>
        <p:spPr>
          <a:xfrm>
            <a:off x="199035" y="1119204"/>
            <a:ext cx="2197375" cy="678631"/>
          </a:xfrm>
          <a:prstGeom prst="roundRect">
            <a:avLst/>
          </a:prstGeom>
          <a:solidFill>
            <a:schemeClr val="tx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5.) Chip </a:t>
            </a:r>
            <a:r>
              <a:rPr lang="en-US" sz="1400" b="1" dirty="0">
                <a:solidFill>
                  <a:schemeClr val="bg1"/>
                </a:solidFill>
                <a:latin typeface="Arial" pitchFamily="34" charset="0"/>
                <a:cs typeface="Arial" pitchFamily="34" charset="0"/>
              </a:rPr>
              <a:t>Loading</a:t>
            </a:r>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t="6465" b="21818"/>
          <a:stretch/>
        </p:blipFill>
        <p:spPr>
          <a:xfrm>
            <a:off x="4721005" y="886710"/>
            <a:ext cx="1905666" cy="1822253"/>
          </a:xfrm>
          <a:prstGeom prst="rect">
            <a:avLst/>
          </a:prstGeom>
        </p:spPr>
      </p:pic>
      <p:pic>
        <p:nvPicPr>
          <p:cNvPr id="2054" name="Picture 6" descr="A schematic shows a region of DNA, with part of the DNA being single-stranded and most of the DNA being double-stranded. A transparent blue globular structure, representing the enzyme DNA polymerase, is bound to a several-nucleotide-long region along the DNA strand about a quarter of the way from the left side. The DNA is single-stranded to the left of DNA polymerase and double stranded to the right, indicating that DNA polymerase is moving from right to left as it replicates the DNA strand. The sugar-phosphate backbone is depicted as a segmented grey cylinder. Nitrogenous bases are represented by blue, orange, red, or green vertical rectangles attached above each segment of the sugar-phosphate backbone. The region of DNA bound by DNA polymerase is visible inside the transparent enzyme at a higher magnification. Six nucleotides in this region are bound to six complementary nucleotides arranged above and in parallel to the single strand, forming red-green or blue-orange pairs of rungs between the grey cylinders. About a half dozen individual nucleotides float in the background."/>
          <p:cNvPicPr>
            <a:picLocks noChangeAspect="1" noChangeArrowheads="1"/>
          </p:cNvPicPr>
          <p:nvPr/>
        </p:nvPicPr>
        <p:blipFill rotWithShape="1">
          <a:blip r:embed="rId4">
            <a:extLst>
              <a:ext uri="{28A0092B-C50C-407E-A947-70E740481C1C}">
                <a14:useLocalDpi xmlns:a14="http://schemas.microsoft.com/office/drawing/2010/main" val="0"/>
              </a:ext>
            </a:extLst>
          </a:blip>
          <a:srcRect r="13232"/>
          <a:stretch/>
        </p:blipFill>
        <p:spPr bwMode="auto">
          <a:xfrm>
            <a:off x="2653751" y="1119204"/>
            <a:ext cx="1777887" cy="115731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39568" t="35873" r="33199" b="30664"/>
          <a:stretch/>
        </p:blipFill>
        <p:spPr bwMode="auto">
          <a:xfrm>
            <a:off x="1" y="2801822"/>
            <a:ext cx="5029200" cy="347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462954" y="2992995"/>
            <a:ext cx="4572000" cy="1631216"/>
          </a:xfrm>
          <a:prstGeom prst="rect">
            <a:avLst/>
          </a:prstGeom>
        </p:spPr>
        <p:txBody>
          <a:bodyPr>
            <a:spAutoFit/>
          </a:bodyPr>
          <a:lstStyle/>
          <a:p>
            <a:pPr eaLnBrk="1" hangingPunct="1"/>
            <a:r>
              <a:rPr lang="en-US" sz="2000" b="1" dirty="0"/>
              <a:t>Loading</a:t>
            </a:r>
          </a:p>
          <a:p>
            <a:pPr lvl="1" eaLnBrk="1" hangingPunct="1">
              <a:buFont typeface="Arial" pitchFamily="34" charset="0"/>
              <a:buChar char="•"/>
            </a:pPr>
            <a:r>
              <a:rPr lang="en-US" sz="2000" dirty="0" smtClean="0"/>
              <a:t>Primer annealing</a:t>
            </a:r>
          </a:p>
          <a:p>
            <a:pPr lvl="1">
              <a:buFont typeface="Arial" pitchFamily="34" charset="0"/>
              <a:buChar char="•"/>
            </a:pPr>
            <a:r>
              <a:rPr lang="en-US" sz="2000" dirty="0" smtClean="0"/>
              <a:t>Chip loading </a:t>
            </a:r>
          </a:p>
          <a:p>
            <a:pPr lvl="1" eaLnBrk="1" hangingPunct="1">
              <a:buFont typeface="Arial" pitchFamily="34" charset="0"/>
              <a:buChar char="•"/>
            </a:pPr>
            <a:r>
              <a:rPr lang="en-US" sz="2000" dirty="0" smtClean="0"/>
              <a:t>Polymerase addition</a:t>
            </a:r>
            <a:endParaRPr lang="en-US" sz="2000" dirty="0"/>
          </a:p>
          <a:p>
            <a:pPr lvl="1" eaLnBrk="1" hangingPunct="1">
              <a:buFont typeface="Arial" pitchFamily="34" charset="0"/>
              <a:buChar char="•"/>
            </a:pPr>
            <a:r>
              <a:rPr lang="en-US" sz="2000" dirty="0" smtClean="0"/>
              <a:t>S5™ sequencing-ready</a:t>
            </a:r>
          </a:p>
        </p:txBody>
      </p:sp>
      <p:sp>
        <p:nvSpPr>
          <p:cNvPr id="19" name="Rectangle 18"/>
          <p:cNvSpPr/>
          <p:nvPr/>
        </p:nvSpPr>
        <p:spPr bwMode="auto">
          <a:xfrm>
            <a:off x="5462954" y="2992995"/>
            <a:ext cx="3367537" cy="1748822"/>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bwMode="auto">
          <a:xfrm>
            <a:off x="1431440" y="3742007"/>
            <a:ext cx="1222311" cy="2363372"/>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0712240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236358" y="38100"/>
            <a:ext cx="8289925" cy="700088"/>
          </a:xfrm>
          <a:prstGeom prst="rect">
            <a:avLst/>
          </a:prstGeom>
          <a:noFill/>
          <a:ln w="9525">
            <a:noFill/>
            <a:miter lim="800000"/>
            <a:headEnd/>
            <a:tailEnd/>
          </a:ln>
        </p:spPr>
        <p:txBody>
          <a:bodyPr vert="horz" wrap="square" lIns="45720" tIns="45716" rIns="45720" bIns="45716" numCol="1" anchor="ctr" anchorCtr="0" compatLnSpc="1">
            <a:prstTxWarp prst="textNoShape">
              <a:avLst/>
            </a:prstTxWarp>
          </a:bodyPr>
          <a:lstStyle>
            <a:lvl1pPr algn="l" rtl="0" eaLnBrk="1" fontAlgn="base" hangingPunct="1">
              <a:lnSpc>
                <a:spcPct val="95000"/>
              </a:lnSpc>
              <a:spcBef>
                <a:spcPct val="0"/>
              </a:spcBef>
              <a:spcAft>
                <a:spcPct val="0"/>
              </a:spcAft>
              <a:defRPr sz="2800">
                <a:solidFill>
                  <a:schemeClr val="tx1"/>
                </a:solidFill>
                <a:latin typeface="+mj-lt"/>
                <a:ea typeface="ＭＳ Ｐゴシック" pitchFamily="-60" charset="-128"/>
                <a:cs typeface="ＭＳ Ｐゴシック" pitchFamily="-60" charset="-128"/>
              </a:defRPr>
            </a:lvl1pPr>
            <a:lvl2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2pPr>
            <a:lvl3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3pPr>
            <a:lvl4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4pPr>
            <a:lvl5pPr algn="l" rtl="0" eaLnBrk="1" fontAlgn="base" hangingPunct="1">
              <a:lnSpc>
                <a:spcPct val="95000"/>
              </a:lnSpc>
              <a:spcBef>
                <a:spcPct val="0"/>
              </a:spcBef>
              <a:spcAft>
                <a:spcPct val="0"/>
              </a:spcAft>
              <a:defRPr sz="2800">
                <a:solidFill>
                  <a:schemeClr val="tx1"/>
                </a:solidFill>
                <a:latin typeface="Arial" pitchFamily="124" charset="0"/>
                <a:ea typeface="ＭＳ Ｐゴシック" pitchFamily="-60" charset="-128"/>
                <a:cs typeface="ＭＳ Ｐゴシック" pitchFamily="-60" charset="-128"/>
              </a:defRPr>
            </a:lvl5pPr>
            <a:lvl6pPr marL="457200" algn="l" rtl="0" eaLnBrk="1" fontAlgn="base" hangingPunct="1">
              <a:lnSpc>
                <a:spcPct val="95000"/>
              </a:lnSpc>
              <a:spcBef>
                <a:spcPct val="0"/>
              </a:spcBef>
              <a:spcAft>
                <a:spcPct val="0"/>
              </a:spcAft>
              <a:defRPr sz="2800">
                <a:solidFill>
                  <a:schemeClr val="tx1"/>
                </a:solidFill>
                <a:latin typeface="Arial" pitchFamily="124" charset="0"/>
              </a:defRPr>
            </a:lvl6pPr>
            <a:lvl7pPr marL="914400" algn="l" rtl="0" eaLnBrk="1" fontAlgn="base" hangingPunct="1">
              <a:lnSpc>
                <a:spcPct val="95000"/>
              </a:lnSpc>
              <a:spcBef>
                <a:spcPct val="0"/>
              </a:spcBef>
              <a:spcAft>
                <a:spcPct val="0"/>
              </a:spcAft>
              <a:defRPr sz="2800">
                <a:solidFill>
                  <a:schemeClr val="tx1"/>
                </a:solidFill>
                <a:latin typeface="Arial" pitchFamily="124" charset="0"/>
              </a:defRPr>
            </a:lvl7pPr>
            <a:lvl8pPr marL="1371600" algn="l" rtl="0" eaLnBrk="1" fontAlgn="base" hangingPunct="1">
              <a:lnSpc>
                <a:spcPct val="95000"/>
              </a:lnSpc>
              <a:spcBef>
                <a:spcPct val="0"/>
              </a:spcBef>
              <a:spcAft>
                <a:spcPct val="0"/>
              </a:spcAft>
              <a:defRPr sz="2800">
                <a:solidFill>
                  <a:schemeClr val="tx1"/>
                </a:solidFill>
                <a:latin typeface="Arial" pitchFamily="124" charset="0"/>
              </a:defRPr>
            </a:lvl8pPr>
            <a:lvl9pPr marL="1828800" algn="l" rtl="0" eaLnBrk="1" fontAlgn="base" hangingPunct="1">
              <a:lnSpc>
                <a:spcPct val="95000"/>
              </a:lnSpc>
              <a:spcBef>
                <a:spcPct val="0"/>
              </a:spcBef>
              <a:spcAft>
                <a:spcPct val="0"/>
              </a:spcAft>
              <a:defRPr sz="2800">
                <a:solidFill>
                  <a:schemeClr val="tx1"/>
                </a:solidFill>
                <a:latin typeface="Arial" pitchFamily="124" charset="0"/>
              </a:defRPr>
            </a:lvl9pPr>
          </a:lstStyle>
          <a:p>
            <a:r>
              <a:rPr lang="en-US" dirty="0" smtClean="0"/>
              <a:t>QC sample Locations:</a:t>
            </a:r>
            <a:endParaRPr lang="en-US" dirty="0"/>
          </a:p>
        </p:txBody>
      </p:sp>
      <p:pic>
        <p:nvPicPr>
          <p:cNvPr id="5" name="Picture 4" descr="IMG_0323.jpg"/>
          <p:cNvPicPr>
            <a:picLocks noChangeAspect="1"/>
          </p:cNvPicPr>
          <p:nvPr/>
        </p:nvPicPr>
        <p:blipFill rotWithShape="1">
          <a:blip r:embed="rId2" cstate="print"/>
          <a:srcRect l="15750" t="29714" r="55714" b="27620"/>
          <a:stretch/>
        </p:blipFill>
        <p:spPr>
          <a:xfrm rot="5400000">
            <a:off x="2034152" y="2419193"/>
            <a:ext cx="3020697" cy="3387410"/>
          </a:xfrm>
          <a:prstGeom prst="rect">
            <a:avLst/>
          </a:prstGeom>
        </p:spPr>
      </p:pic>
      <p:sp>
        <p:nvSpPr>
          <p:cNvPr id="6" name="TextBox 5"/>
          <p:cNvSpPr txBox="1"/>
          <p:nvPr/>
        </p:nvSpPr>
        <p:spPr>
          <a:xfrm>
            <a:off x="5286686" y="2862091"/>
            <a:ext cx="1648504" cy="338554"/>
          </a:xfrm>
          <a:prstGeom prst="rect">
            <a:avLst/>
          </a:prstGeom>
          <a:noFill/>
        </p:spPr>
        <p:txBody>
          <a:bodyPr wrap="square" rtlCol="0">
            <a:spAutoFit/>
          </a:bodyPr>
          <a:lstStyle/>
          <a:p>
            <a:r>
              <a:rPr lang="en-US" sz="1600" dirty="0" smtClean="0"/>
              <a:t>Sample 1</a:t>
            </a:r>
            <a:endParaRPr lang="en-US" sz="1600" dirty="0"/>
          </a:p>
        </p:txBody>
      </p:sp>
      <p:sp>
        <p:nvSpPr>
          <p:cNvPr id="7" name="TextBox 6"/>
          <p:cNvSpPr txBox="1"/>
          <p:nvPr/>
        </p:nvSpPr>
        <p:spPr>
          <a:xfrm>
            <a:off x="5286686" y="3265223"/>
            <a:ext cx="1648505" cy="338554"/>
          </a:xfrm>
          <a:prstGeom prst="rect">
            <a:avLst/>
          </a:prstGeom>
          <a:noFill/>
        </p:spPr>
        <p:txBody>
          <a:bodyPr wrap="square" rtlCol="0">
            <a:spAutoFit/>
          </a:bodyPr>
          <a:lstStyle/>
          <a:p>
            <a:r>
              <a:rPr lang="en-US" sz="1600" dirty="0" smtClean="0"/>
              <a:t>Sample 2</a:t>
            </a:r>
            <a:endParaRPr lang="en-US" sz="1600" dirty="0"/>
          </a:p>
        </p:txBody>
      </p:sp>
      <p:sp>
        <p:nvSpPr>
          <p:cNvPr id="8" name="Rectangle 7"/>
          <p:cNvSpPr/>
          <p:nvPr/>
        </p:nvSpPr>
        <p:spPr>
          <a:xfrm>
            <a:off x="4057106" y="2815984"/>
            <a:ext cx="2362200" cy="87338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9" name="TextBox 8"/>
          <p:cNvSpPr txBox="1"/>
          <p:nvPr/>
        </p:nvSpPr>
        <p:spPr>
          <a:xfrm>
            <a:off x="1828620" y="1812305"/>
            <a:ext cx="5105400" cy="615553"/>
          </a:xfrm>
          <a:prstGeom prst="rect">
            <a:avLst/>
          </a:prstGeom>
          <a:noFill/>
        </p:spPr>
        <p:txBody>
          <a:bodyPr wrap="square" rtlCol="0">
            <a:spAutoFit/>
          </a:bodyPr>
          <a:lstStyle/>
          <a:p>
            <a:r>
              <a:rPr lang="en-US" sz="2000" b="1" dirty="0" smtClean="0"/>
              <a:t>Qubit Sample – Reagent Cartridge</a:t>
            </a:r>
          </a:p>
          <a:p>
            <a:r>
              <a:rPr lang="en-US" sz="1400" i="1" dirty="0" smtClean="0"/>
              <a:t>Pre Enriched Sample Only</a:t>
            </a:r>
            <a:endParaRPr lang="en-US" sz="1200" i="1" dirty="0" smtClean="0"/>
          </a:p>
        </p:txBody>
      </p:sp>
    </p:spTree>
    <p:extLst>
      <p:ext uri="{BB962C8B-B14F-4D97-AF65-F5344CB8AC3E}">
        <p14:creationId xmlns:p14="http://schemas.microsoft.com/office/powerpoint/2010/main" val="161076070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710739" y="2544959"/>
            <a:ext cx="7772400" cy="1362075"/>
          </a:xfrm>
        </p:spPr>
        <p:txBody>
          <a:bodyPr/>
          <a:lstStyle/>
          <a:p>
            <a:pPr algn="ctr"/>
            <a:r>
              <a:rPr lang="en-US" sz="4400" dirty="0" smtClean="0"/>
              <a:t>Sample / </a:t>
            </a:r>
            <a:r>
              <a:rPr lang="en-US" sz="4400" dirty="0"/>
              <a:t>Reagent Tracking</a:t>
            </a:r>
            <a:br>
              <a:rPr lang="en-US" sz="4400" dirty="0"/>
            </a:br>
            <a:r>
              <a:rPr lang="en-US" sz="4400" dirty="0"/>
              <a:t>on Ion Chef™</a:t>
            </a:r>
          </a:p>
        </p:txBody>
      </p:sp>
    </p:spTree>
    <p:extLst>
      <p:ext uri="{BB962C8B-B14F-4D97-AF65-F5344CB8AC3E}">
        <p14:creationId xmlns:p14="http://schemas.microsoft.com/office/powerpoint/2010/main" val="207025017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4631340" y="1180573"/>
            <a:ext cx="4457317" cy="4919662"/>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rgbClr val="FF0000"/>
              </a:buClr>
              <a:buSzTx/>
              <a:buFont typeface="Wingdings" pitchFamily="2" charset="2"/>
              <a:buChar char="§"/>
              <a:tabLst/>
              <a:defRPr/>
            </a:pPr>
            <a:r>
              <a:rPr kumimoji="0" lang="en-US" sz="2400" b="0" i="0" u="none" strike="noStrike" kern="1200" cap="none" spc="0" normalizeH="0" baseline="0" noProof="0" dirty="0" smtClean="0">
                <a:ln>
                  <a:noFill/>
                </a:ln>
                <a:effectLst/>
                <a:uLnTx/>
                <a:uFillTx/>
                <a:latin typeface="+mn-lt"/>
                <a:ea typeface="+mn-ea"/>
                <a:cs typeface="+mn-cs"/>
              </a:rPr>
              <a:t>Automated sample tracking and pre-run check:</a:t>
            </a:r>
          </a:p>
          <a:p>
            <a:pPr marL="800100" marR="0" lvl="1" indent="-342900" algn="l" defTabSz="914400" rtl="0" eaLnBrk="0" fontAlgn="base" latinLnBrk="0" hangingPunct="0">
              <a:lnSpc>
                <a:spcPct val="100000"/>
              </a:lnSpc>
              <a:spcBef>
                <a:spcPct val="20000"/>
              </a:spcBef>
              <a:spcAft>
                <a:spcPct val="0"/>
              </a:spcAft>
              <a:buClr>
                <a:schemeClr val="tx2"/>
              </a:buClr>
              <a:buSzTx/>
              <a:buFont typeface="Arial" pitchFamily="34" charset="0"/>
              <a:buChar char="•"/>
              <a:tabLst/>
              <a:defRPr/>
            </a:pPr>
            <a:r>
              <a:rPr kumimoji="0" lang="en-US" sz="2000" b="0" i="0" u="none" strike="noStrike" kern="1200" cap="none" spc="0" normalizeH="0" baseline="0" noProof="0" dirty="0" err="1" smtClean="0">
                <a:ln>
                  <a:noFill/>
                </a:ln>
                <a:effectLst/>
                <a:uLnTx/>
                <a:uFillTx/>
                <a:latin typeface="+mn-lt"/>
                <a:ea typeface="+mn-ea"/>
                <a:cs typeface="+mn-cs"/>
              </a:rPr>
              <a:t>Microscan</a:t>
            </a:r>
            <a:r>
              <a:rPr kumimoji="0" lang="en-US" sz="2000" b="0" i="0" u="none" strike="noStrike" kern="1200" cap="none" spc="0" normalizeH="0" baseline="0" noProof="0" dirty="0" smtClean="0">
                <a:ln>
                  <a:noFill/>
                </a:ln>
                <a:effectLst/>
                <a:uLnTx/>
                <a:uFillTx/>
                <a:latin typeface="+mn-lt"/>
                <a:ea typeface="+mn-ea"/>
                <a:cs typeface="+mn-cs"/>
              </a:rPr>
              <a:t> Vision System (camera and barcode reader)</a:t>
            </a:r>
            <a:endParaRPr lang="en-US" sz="1800" dirty="0">
              <a:latin typeface="+mn-lt"/>
              <a:ea typeface="+mn-ea"/>
            </a:endParaRPr>
          </a:p>
          <a:p>
            <a:pPr marL="800100" marR="0" lvl="1" indent="-342900" algn="l" defTabSz="914400" rtl="0" eaLnBrk="0" fontAlgn="base" latinLnBrk="0" hangingPunct="0">
              <a:lnSpc>
                <a:spcPct val="100000"/>
              </a:lnSpc>
              <a:spcBef>
                <a:spcPct val="20000"/>
              </a:spcBef>
              <a:spcAft>
                <a:spcPct val="0"/>
              </a:spcAft>
              <a:buClr>
                <a:schemeClr val="tx2"/>
              </a:buClr>
              <a:buSzTx/>
              <a:buFont typeface="Arial" pitchFamily="34" charset="0"/>
              <a:buChar char="•"/>
              <a:tabLst/>
              <a:defRPr/>
            </a:pPr>
            <a:r>
              <a:rPr kumimoji="0" lang="en-US" sz="2000" b="0" i="0" u="none" strike="noStrike" kern="1200" cap="none" spc="0" normalizeH="0" baseline="0" noProof="0" dirty="0" smtClean="0">
                <a:ln>
                  <a:noFill/>
                </a:ln>
                <a:effectLst/>
                <a:uLnTx/>
                <a:uFillTx/>
                <a:latin typeface="+mn-lt"/>
                <a:ea typeface="+mn-ea"/>
                <a:cs typeface="+mn-cs"/>
              </a:rPr>
              <a:t>Sample tracking functionality</a:t>
            </a:r>
          </a:p>
          <a:p>
            <a:pPr marL="800100" marR="0" lvl="1" indent="-342900" algn="l" defTabSz="914400" rtl="0" eaLnBrk="0" fontAlgn="base" latinLnBrk="0" hangingPunct="0">
              <a:lnSpc>
                <a:spcPct val="100000"/>
              </a:lnSpc>
              <a:spcBef>
                <a:spcPct val="20000"/>
              </a:spcBef>
              <a:spcAft>
                <a:spcPct val="0"/>
              </a:spcAft>
              <a:buClr>
                <a:schemeClr val="tx2"/>
              </a:buClr>
              <a:buSzTx/>
              <a:buFont typeface="Arial" pitchFamily="34" charset="0"/>
              <a:buChar char="•"/>
              <a:tabLst/>
              <a:defRPr/>
            </a:pPr>
            <a:r>
              <a:rPr lang="en-US" sz="2000" dirty="0" smtClean="0">
                <a:latin typeface="+mn-lt"/>
                <a:ea typeface="+mn-ea"/>
              </a:rPr>
              <a:t>Barcoded chips, library samples</a:t>
            </a:r>
          </a:p>
          <a:p>
            <a:pPr marR="0" lvl="1" algn="l" defTabSz="914400" rtl="0" eaLnBrk="0" fontAlgn="base" latinLnBrk="0" hangingPunct="0">
              <a:lnSpc>
                <a:spcPct val="100000"/>
              </a:lnSpc>
              <a:spcBef>
                <a:spcPct val="20000"/>
              </a:spcBef>
              <a:spcAft>
                <a:spcPct val="0"/>
              </a:spcAft>
              <a:buClr>
                <a:schemeClr val="tx2"/>
              </a:buClr>
              <a:buSzTx/>
              <a:tabLst/>
              <a:defRPr/>
            </a:pPr>
            <a:endParaRPr kumimoji="0" lang="en-US" sz="2000" b="0" i="0" u="none" strike="noStrike" kern="1200" cap="none" spc="0" normalizeH="0" baseline="0" noProof="0" dirty="0" smtClean="0">
              <a:ln>
                <a:noFill/>
              </a:ln>
              <a:effectLst/>
              <a:uLnTx/>
              <a:uFillTx/>
              <a:latin typeface="+mn-lt"/>
              <a:ea typeface="+mn-ea"/>
              <a:cs typeface="+mn-cs"/>
            </a:endParaRPr>
          </a:p>
          <a:p>
            <a:pPr marL="342900" indent="-342900">
              <a:spcBef>
                <a:spcPct val="20000"/>
              </a:spcBef>
              <a:buClr>
                <a:srgbClr val="FF0000"/>
              </a:buClr>
              <a:buFont typeface="Wingdings" pitchFamily="2" charset="2"/>
              <a:buChar char="§"/>
              <a:defRPr/>
            </a:pPr>
            <a:r>
              <a:rPr kumimoji="0" lang="en-US" b="0" i="0" u="none" strike="noStrike" kern="1200" cap="none" spc="0" normalizeH="0" baseline="0" noProof="0" dirty="0" smtClean="0">
                <a:ln>
                  <a:noFill/>
                </a:ln>
                <a:effectLst/>
                <a:uLnTx/>
                <a:uFillTx/>
                <a:latin typeface="+mn-lt"/>
                <a:ea typeface="+mn-ea"/>
                <a:cs typeface="+mn-cs"/>
              </a:rPr>
              <a:t>Setup check</a:t>
            </a:r>
          </a:p>
          <a:p>
            <a:pPr marL="742950" lvl="1" indent="-285750">
              <a:spcBef>
                <a:spcPct val="20000"/>
              </a:spcBef>
              <a:buClr>
                <a:schemeClr val="tx2"/>
              </a:buClr>
              <a:buFont typeface="Arial" pitchFamily="34" charset="0"/>
              <a:buChar char="•"/>
              <a:defRPr/>
            </a:pPr>
            <a:r>
              <a:rPr kumimoji="0" lang="en-US" sz="2000" b="0" i="0" u="none" strike="noStrike" kern="1200" cap="none" spc="0" normalizeH="0" baseline="0" noProof="0" dirty="0" smtClean="0">
                <a:ln>
                  <a:noFill/>
                </a:ln>
                <a:effectLst/>
                <a:uLnTx/>
                <a:uFillTx/>
                <a:latin typeface="+mn-lt"/>
                <a:ea typeface="+mn-ea"/>
              </a:rPr>
              <a:t>Scans all stations to ensure setup done correctly</a:t>
            </a:r>
          </a:p>
          <a:p>
            <a:pPr marL="742950" lvl="1" indent="-285750">
              <a:spcBef>
                <a:spcPct val="20000"/>
              </a:spcBef>
              <a:buClr>
                <a:schemeClr val="tx2"/>
              </a:buClr>
              <a:buFont typeface="Arial" pitchFamily="34" charset="0"/>
              <a:buChar char="•"/>
              <a:defRPr/>
            </a:pPr>
            <a:r>
              <a:rPr lang="en-US" sz="2000" dirty="0" smtClean="0">
                <a:latin typeface="+mn-lt"/>
                <a:ea typeface="+mn-ea"/>
              </a:rPr>
              <a:t>Scans during post-run clean as well</a:t>
            </a:r>
            <a:endParaRPr kumimoji="0" lang="en-US" sz="2000" b="0" i="0" u="none" strike="noStrike" kern="1200" cap="none" spc="0" normalizeH="0" baseline="0" noProof="0" dirty="0" smtClean="0">
              <a:ln>
                <a:noFill/>
              </a:ln>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
                <a:srgbClr val="FF0000"/>
              </a:buClr>
              <a:buSzTx/>
              <a:buFont typeface="Wingdings" pitchFamily="2" charset="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rgbClr val="0054A4"/>
              </a:buClr>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415" y="882727"/>
            <a:ext cx="2397795" cy="3288525"/>
          </a:xfrm>
          <a:prstGeom prst="rect">
            <a:avLst/>
          </a:prstGeom>
          <a:noFill/>
          <a:ln>
            <a:noFill/>
          </a:ln>
          <a:effectLst>
            <a:outerShdw dist="35921" dir="2700000" algn="ctr" rotWithShape="0">
              <a:schemeClr val="bg2"/>
            </a:outerShdw>
            <a:softEdge rad="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9837" y="4268839"/>
            <a:ext cx="1801352" cy="1913936"/>
          </a:xfrm>
          <a:prstGeom prst="rect">
            <a:avLst/>
          </a:prstGeom>
          <a:noFill/>
          <a:ln>
            <a:noFill/>
          </a:ln>
          <a:effectLst>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25150" t="27327" r="20743" b="8286"/>
          <a:stretch/>
        </p:blipFill>
        <p:spPr>
          <a:xfrm rot="16200000">
            <a:off x="140660" y="4689632"/>
            <a:ext cx="1183592" cy="1052082"/>
          </a:xfrm>
          <a:prstGeom prst="rect">
            <a:avLst/>
          </a:prstGeom>
          <a:effectLst>
            <a:softEdge rad="0"/>
          </a:effectLst>
        </p:spPr>
      </p:pic>
      <p:pic>
        <p:nvPicPr>
          <p:cNvPr id="9" name="Picture 3" descr="cid:image003.jpg@01CE531C.19E01A7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2823" y="816891"/>
            <a:ext cx="1818517" cy="3383678"/>
          </a:xfrm>
          <a:prstGeom prst="rect">
            <a:avLst/>
          </a:prstGeom>
          <a:noFill/>
          <a:ln>
            <a:noFill/>
          </a:ln>
          <a:effectLst>
            <a:softEdge rad="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p:cNvSpPr txBox="1">
            <a:spLocks noChangeArrowheads="1"/>
          </p:cNvSpPr>
          <p:nvPr/>
        </p:nvSpPr>
        <p:spPr bwMode="auto">
          <a:xfrm>
            <a:off x="0" y="76200"/>
            <a:ext cx="9144000" cy="584775"/>
          </a:xfrm>
          <a:prstGeom prst="rect">
            <a:avLst/>
          </a:prstGeom>
          <a:noFill/>
          <a:ln w="9525">
            <a:noFill/>
            <a:miter lim="800000"/>
            <a:headEnd/>
            <a:tailEnd/>
          </a:ln>
        </p:spPr>
        <p:txBody>
          <a:bodyPr>
            <a:spAutoFit/>
          </a:bodyPr>
          <a:lstStyle/>
          <a:p>
            <a:pPr algn="ctr"/>
            <a:r>
              <a:rPr lang="en-US" sz="3200" dirty="0" smtClean="0"/>
              <a:t>Sample / Reagent Tracking</a:t>
            </a:r>
            <a:endParaRPr lang="en-US" sz="3200" b="1" i="1" dirty="0"/>
          </a:p>
        </p:txBody>
      </p:sp>
      <p:pic>
        <p:nvPicPr>
          <p:cNvPr id="12" name="Picture 11" descr="chip_three cropp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1600" y="4623877"/>
            <a:ext cx="1292714" cy="1167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034838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60869"/>
            <a:ext cx="9144000" cy="833133"/>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smtClean="0">
                <a:ln>
                  <a:noFill/>
                </a:ln>
                <a:effectLst/>
                <a:uLnTx/>
                <a:uFillTx/>
                <a:latin typeface="+mj-lt"/>
                <a:ea typeface="+mj-ea"/>
                <a:cs typeface="+mj-cs"/>
              </a:rPr>
              <a:t>Ion Chef™ System enables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smtClean="0">
                <a:ln>
                  <a:noFill/>
                </a:ln>
                <a:effectLst/>
                <a:uLnTx/>
                <a:uFillTx/>
                <a:latin typeface="+mj-lt"/>
                <a:ea typeface="+mj-ea"/>
                <a:cs typeface="+mj-cs"/>
              </a:rPr>
              <a:t>sample tracking and LIMS/ITS integration</a:t>
            </a:r>
            <a:endParaRPr kumimoji="0" lang="en-US" sz="3600" b="0" i="0" u="none" strike="noStrike" kern="1200" cap="none" spc="0" normalizeH="0" baseline="0" noProof="0" dirty="0">
              <a:ln>
                <a:noFill/>
              </a:ln>
              <a:effectLst/>
              <a:uLnTx/>
              <a:uFillTx/>
              <a:latin typeface="+mj-lt"/>
              <a:ea typeface="+mj-ea"/>
              <a:cs typeface="+mj-cs"/>
            </a:endParaRPr>
          </a:p>
        </p:txBody>
      </p:sp>
      <p:grpSp>
        <p:nvGrpSpPr>
          <p:cNvPr id="18" name="Group 17"/>
          <p:cNvGrpSpPr/>
          <p:nvPr/>
        </p:nvGrpSpPr>
        <p:grpSpPr>
          <a:xfrm>
            <a:off x="990185" y="1624771"/>
            <a:ext cx="6815749" cy="4099373"/>
            <a:chOff x="303536" y="1620249"/>
            <a:chExt cx="6815749" cy="4099373"/>
          </a:xfrm>
        </p:grpSpPr>
        <p:sp>
          <p:nvSpPr>
            <p:cNvPr id="4" name="Rounded Rectangle 3"/>
            <p:cNvSpPr/>
            <p:nvPr/>
          </p:nvSpPr>
          <p:spPr>
            <a:xfrm>
              <a:off x="303539" y="2416949"/>
              <a:ext cx="2197375" cy="343836"/>
            </a:xfrm>
            <a:prstGeom prst="roundRect">
              <a:avLst/>
            </a:prstGeom>
            <a:solidFill>
              <a:schemeClr val="accent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Plan Ion Chef</a:t>
              </a:r>
              <a:r>
                <a:rPr lang="en-US" sz="1400" baseline="30000" dirty="0"/>
                <a:t>TM</a:t>
              </a:r>
              <a:r>
                <a:rPr lang="en-US" sz="1400" b="1" dirty="0" smtClean="0">
                  <a:solidFill>
                    <a:schemeClr val="bg1"/>
                  </a:solidFill>
                  <a:latin typeface="Arial" pitchFamily="34" charset="0"/>
                  <a:cs typeface="Arial" pitchFamily="34" charset="0"/>
                </a:rPr>
                <a:t> run</a:t>
              </a:r>
            </a:p>
          </p:txBody>
        </p:sp>
        <p:sp>
          <p:nvSpPr>
            <p:cNvPr id="5" name="Rounded Rectangle 4"/>
            <p:cNvSpPr/>
            <p:nvPr/>
          </p:nvSpPr>
          <p:spPr>
            <a:xfrm>
              <a:off x="303538" y="2882369"/>
              <a:ext cx="2197375" cy="1397855"/>
            </a:xfrm>
            <a:prstGeom prst="roundRect">
              <a:avLst/>
            </a:prstGeom>
            <a:solidFill>
              <a:schemeClr val="accent1">
                <a:lumMod val="90000"/>
              </a:schemeClr>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Scan library tube in reagent cartridge and associate with customer sample library</a:t>
              </a:r>
            </a:p>
          </p:txBody>
        </p:sp>
        <p:sp>
          <p:nvSpPr>
            <p:cNvPr id="6" name="Rounded Rectangle 5"/>
            <p:cNvSpPr/>
            <p:nvPr/>
          </p:nvSpPr>
          <p:spPr>
            <a:xfrm>
              <a:off x="2653313" y="2412428"/>
              <a:ext cx="2197375" cy="343836"/>
            </a:xfrm>
            <a:prstGeom prst="roundRect">
              <a:avLst/>
            </a:prstGeom>
            <a:solidFill>
              <a:schemeClr val="accent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Execute Ion Chef</a:t>
              </a:r>
              <a:r>
                <a:rPr lang="en-US" sz="1400" baseline="30000" dirty="0" smtClean="0"/>
                <a:t>TM</a:t>
              </a:r>
              <a:r>
                <a:rPr lang="en-US" sz="1400" b="1" dirty="0">
                  <a:solidFill>
                    <a:schemeClr val="bg1"/>
                  </a:solidFill>
                  <a:latin typeface="Arial" pitchFamily="34" charset="0"/>
                  <a:cs typeface="Arial" pitchFamily="34" charset="0"/>
                </a:rPr>
                <a:t> </a:t>
              </a:r>
              <a:r>
                <a:rPr lang="en-US" sz="1400" b="1" dirty="0" smtClean="0">
                  <a:solidFill>
                    <a:schemeClr val="bg1"/>
                  </a:solidFill>
                  <a:latin typeface="Arial" pitchFamily="34" charset="0"/>
                  <a:cs typeface="Arial" pitchFamily="34" charset="0"/>
                </a:rPr>
                <a:t>run</a:t>
              </a:r>
            </a:p>
          </p:txBody>
        </p:sp>
        <p:sp>
          <p:nvSpPr>
            <p:cNvPr id="7" name="Rounded Rectangle 6"/>
            <p:cNvSpPr/>
            <p:nvPr/>
          </p:nvSpPr>
          <p:spPr>
            <a:xfrm>
              <a:off x="2653312" y="2882370"/>
              <a:ext cx="2197375" cy="822959"/>
            </a:xfrm>
            <a:prstGeom prst="roundRect">
              <a:avLst/>
            </a:prstGeom>
            <a:solidFill>
              <a:schemeClr val="accent1">
                <a:lumMod val="90000"/>
              </a:schemeClr>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Vision system links the library barcode with the chip barcode</a:t>
              </a:r>
            </a:p>
          </p:txBody>
        </p:sp>
        <p:sp>
          <p:nvSpPr>
            <p:cNvPr id="8" name="Rounded Rectangle 7"/>
            <p:cNvSpPr/>
            <p:nvPr/>
          </p:nvSpPr>
          <p:spPr>
            <a:xfrm>
              <a:off x="4921910" y="2412427"/>
              <a:ext cx="2197375" cy="343836"/>
            </a:xfrm>
            <a:prstGeom prst="roundRect">
              <a:avLst/>
            </a:prstGeom>
            <a:solidFill>
              <a:schemeClr val="accent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Review PGM</a:t>
              </a:r>
              <a:r>
                <a:rPr lang="en-US" sz="1400" baseline="30000" dirty="0"/>
                <a:t>TM</a:t>
              </a:r>
              <a:r>
                <a:rPr lang="en-US" sz="1400" b="1" dirty="0" smtClean="0">
                  <a:solidFill>
                    <a:schemeClr val="bg1"/>
                  </a:solidFill>
                  <a:latin typeface="Arial" pitchFamily="34" charset="0"/>
                  <a:cs typeface="Arial" pitchFamily="34" charset="0"/>
                </a:rPr>
                <a:t> data</a:t>
              </a:r>
            </a:p>
          </p:txBody>
        </p:sp>
        <p:sp>
          <p:nvSpPr>
            <p:cNvPr id="9" name="Rounded Rectangle 8"/>
            <p:cNvSpPr/>
            <p:nvPr/>
          </p:nvSpPr>
          <p:spPr>
            <a:xfrm>
              <a:off x="4921909" y="2882370"/>
              <a:ext cx="2197375" cy="822959"/>
            </a:xfrm>
            <a:prstGeom prst="roundRect">
              <a:avLst/>
            </a:prstGeom>
            <a:solidFill>
              <a:schemeClr val="accent1">
                <a:lumMod val="90000"/>
              </a:schemeClr>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bg1"/>
                  </a:solidFill>
                  <a:latin typeface="Arial" pitchFamily="34" charset="0"/>
                  <a:cs typeface="Arial" pitchFamily="34" charset="0"/>
                </a:rPr>
                <a:t>Data from S5™chip is linked to the library in the Data tab</a:t>
              </a:r>
            </a:p>
          </p:txBody>
        </p:sp>
        <p:sp>
          <p:nvSpPr>
            <p:cNvPr id="10" name="Rounded Rectangle 9"/>
            <p:cNvSpPr/>
            <p:nvPr/>
          </p:nvSpPr>
          <p:spPr>
            <a:xfrm>
              <a:off x="303536" y="1624771"/>
              <a:ext cx="2197375" cy="678631"/>
            </a:xfrm>
            <a:prstGeom prst="roundRect">
              <a:avLst/>
            </a:prstGeom>
            <a:solidFill>
              <a:schemeClr val="tx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bg1"/>
                  </a:solidFill>
                  <a:latin typeface="Arial" pitchFamily="34" charset="0"/>
                  <a:cs typeface="Arial" pitchFamily="34" charset="0"/>
                </a:rPr>
                <a:t>Plan</a:t>
              </a:r>
            </a:p>
          </p:txBody>
        </p:sp>
        <p:sp>
          <p:nvSpPr>
            <p:cNvPr id="11" name="Rounded Rectangle 10"/>
            <p:cNvSpPr/>
            <p:nvPr/>
          </p:nvSpPr>
          <p:spPr>
            <a:xfrm>
              <a:off x="2653310" y="1620250"/>
              <a:ext cx="2197375" cy="678631"/>
            </a:xfrm>
            <a:prstGeom prst="roundRect">
              <a:avLst/>
            </a:prstGeom>
            <a:solidFill>
              <a:schemeClr val="tx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bg1"/>
                  </a:solidFill>
                  <a:latin typeface="Arial" pitchFamily="34" charset="0"/>
                  <a:cs typeface="Arial" pitchFamily="34" charset="0"/>
                </a:rPr>
                <a:t>Monitor</a:t>
              </a:r>
            </a:p>
          </p:txBody>
        </p:sp>
        <p:sp>
          <p:nvSpPr>
            <p:cNvPr id="12" name="Rounded Rectangle 11"/>
            <p:cNvSpPr/>
            <p:nvPr/>
          </p:nvSpPr>
          <p:spPr>
            <a:xfrm>
              <a:off x="4921907" y="1620249"/>
              <a:ext cx="2197375" cy="678631"/>
            </a:xfrm>
            <a:prstGeom prst="roundRect">
              <a:avLst/>
            </a:prstGeom>
            <a:solidFill>
              <a:schemeClr val="tx2"/>
            </a:solidFill>
            <a:ln>
              <a:noFill/>
            </a:ln>
            <a:scene3d>
              <a:camera prst="orthographicFront"/>
              <a:lightRig rig="balanced" dir="t"/>
            </a:scene3d>
            <a:sp3d prstMaterial="dkEdge">
              <a:bevelT w="50800" h="50800"/>
              <a:bevelB w="50800" h="50800"/>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bg1"/>
                  </a:solidFill>
                  <a:latin typeface="Arial" pitchFamily="34" charset="0"/>
                  <a:cs typeface="Arial" pitchFamily="34" charset="0"/>
                </a:rPr>
                <a:t>Data</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25150" t="27327" r="20743" b="8286"/>
            <a:stretch/>
          </p:blipFill>
          <p:spPr>
            <a:xfrm rot="16200000">
              <a:off x="924431" y="4473882"/>
              <a:ext cx="1183592" cy="1052082"/>
            </a:xfrm>
            <a:prstGeom prst="rect">
              <a:avLst/>
            </a:prstGeom>
            <a:effectLst>
              <a:softEdge rad="0"/>
            </a:effectLst>
          </p:spPr>
        </p:pic>
        <p:pic>
          <p:nvPicPr>
            <p:cNvPr id="14" name="Picture 3" descr="C:\Users\hok4\Desktop\All About Ion Chef\Chef photoshoot\31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6411" y="4280224"/>
              <a:ext cx="1585589" cy="143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44"/>
            <p:cNvGrpSpPr>
              <a:grpSpLocks/>
            </p:cNvGrpSpPr>
            <p:nvPr/>
          </p:nvGrpSpPr>
          <p:grpSpPr bwMode="auto">
            <a:xfrm>
              <a:off x="5258594" y="4408127"/>
              <a:ext cx="1524000" cy="1258888"/>
              <a:chOff x="2640" y="1392"/>
              <a:chExt cx="960" cy="793"/>
            </a:xfrm>
          </p:grpSpPr>
          <p:pic>
            <p:nvPicPr>
              <p:cNvPr id="16" name="Picture 44" descr="mac_monitor_trans.png"/>
              <p:cNvPicPr>
                <a:picLocks noChangeAspect="1"/>
              </p:cNvPicPr>
              <p:nvPr/>
            </p:nvPicPr>
            <p:blipFill>
              <a:blip r:embed="rId4" cstate="print"/>
              <a:srcRect/>
              <a:stretch>
                <a:fillRect/>
              </a:stretch>
            </p:blipFill>
            <p:spPr bwMode="auto">
              <a:xfrm>
                <a:off x="2640" y="1392"/>
                <a:ext cx="960" cy="793"/>
              </a:xfrm>
              <a:prstGeom prst="rect">
                <a:avLst/>
              </a:prstGeom>
              <a:noFill/>
              <a:ln w="9525">
                <a:noFill/>
                <a:miter lim="800000"/>
                <a:headEnd/>
                <a:tailEnd/>
              </a:ln>
            </p:spPr>
          </p:pic>
          <p:pic>
            <p:nvPicPr>
              <p:cNvPr id="17" name="Picture 43" descr="BrowserShot1"/>
              <p:cNvPicPr>
                <a:picLocks noChangeAspect="1" noChangeArrowheads="1"/>
              </p:cNvPicPr>
              <p:nvPr/>
            </p:nvPicPr>
            <p:blipFill>
              <a:blip r:embed="rId5" cstate="print">
                <a:lum bright="-30000" contrast="50000"/>
              </a:blip>
              <a:srcRect/>
              <a:stretch>
                <a:fillRect/>
              </a:stretch>
            </p:blipFill>
            <p:spPr bwMode="auto">
              <a:xfrm>
                <a:off x="2712" y="1480"/>
                <a:ext cx="828" cy="432"/>
              </a:xfrm>
              <a:prstGeom prst="rect">
                <a:avLst/>
              </a:prstGeom>
              <a:noFill/>
              <a:ln w="9525">
                <a:noFill/>
                <a:miter lim="800000"/>
                <a:headEnd/>
                <a:tailEnd/>
              </a:ln>
            </p:spPr>
          </p:pic>
        </p:grpSp>
      </p:grpSp>
      <p:pic>
        <p:nvPicPr>
          <p:cNvPr id="19" name="Picture 18" descr="chip_three cropp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0" y="4396805"/>
            <a:ext cx="1328277" cy="11994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477895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3183" y="2464536"/>
            <a:ext cx="4132333" cy="838222"/>
          </a:xfrm>
        </p:spPr>
        <p:txBody>
          <a:bodyPr/>
          <a:lstStyle/>
          <a:p>
            <a:pPr marL="0" indent="0" algn="ctr">
              <a:buNone/>
            </a:pPr>
            <a:r>
              <a:rPr lang="en-US" sz="3200" dirty="0" smtClean="0"/>
              <a:t>S5/S</a:t>
            </a:r>
            <a:r>
              <a:rPr lang="en-US" sz="3200" dirty="0"/>
              <a:t>5</a:t>
            </a:r>
            <a:r>
              <a:rPr lang="en-US" sz="3200" dirty="0" smtClean="0"/>
              <a:t> XL System Overview</a:t>
            </a:r>
            <a:endParaRPr lang="en-US" sz="3200" dirty="0"/>
          </a:p>
        </p:txBody>
      </p:sp>
    </p:spTree>
    <p:extLst>
      <p:ext uri="{BB962C8B-B14F-4D97-AF65-F5344CB8AC3E}">
        <p14:creationId xmlns:p14="http://schemas.microsoft.com/office/powerpoint/2010/main" val="122063482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575" y="1447800"/>
            <a:ext cx="6178550" cy="3962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tangle 35"/>
          <p:cNvSpPr/>
          <p:nvPr/>
        </p:nvSpPr>
        <p:spPr>
          <a:xfrm>
            <a:off x="4569831" y="943571"/>
            <a:ext cx="2895348" cy="338554"/>
          </a:xfrm>
          <a:prstGeom prst="rect">
            <a:avLst/>
          </a:prstGeom>
        </p:spPr>
        <p:txBody>
          <a:bodyPr wrap="square">
            <a:spAutoFit/>
          </a:bodyPr>
          <a:lstStyle/>
          <a:p>
            <a:r>
              <a:rPr lang="en-US" sz="1600" dirty="0" smtClean="0"/>
              <a:t>Temp Controlled Chip Clamp</a:t>
            </a:r>
            <a:endParaRPr lang="en-US" sz="1600" dirty="0"/>
          </a:p>
        </p:txBody>
      </p:sp>
      <p:cxnSp>
        <p:nvCxnSpPr>
          <p:cNvPr id="37" name="Straight Arrow Connector 36"/>
          <p:cNvCxnSpPr/>
          <p:nvPr/>
        </p:nvCxnSpPr>
        <p:spPr>
          <a:xfrm>
            <a:off x="4730277" y="1352028"/>
            <a:ext cx="0" cy="781573"/>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328599" y="5303215"/>
            <a:ext cx="3087670" cy="1015663"/>
          </a:xfrm>
          <a:prstGeom prst="rect">
            <a:avLst/>
          </a:prstGeom>
        </p:spPr>
        <p:txBody>
          <a:bodyPr wrap="square">
            <a:spAutoFit/>
          </a:bodyPr>
          <a:lstStyle/>
          <a:p>
            <a:pPr algn="ctr"/>
            <a:r>
              <a:rPr lang="en-US" sz="1600" dirty="0" smtClean="0"/>
              <a:t>Wash Solution</a:t>
            </a:r>
          </a:p>
          <a:p>
            <a:pPr algn="ctr"/>
            <a:r>
              <a:rPr lang="en-US" sz="1600" dirty="0"/>
              <a:t>&amp;</a:t>
            </a:r>
            <a:endParaRPr lang="en-US" sz="1600" dirty="0" smtClean="0"/>
          </a:p>
          <a:p>
            <a:pPr algn="ctr"/>
            <a:r>
              <a:rPr lang="en-US" sz="1600" dirty="0" smtClean="0"/>
              <a:t>Waste Cartridge</a:t>
            </a:r>
          </a:p>
          <a:p>
            <a:pPr algn="ctr"/>
            <a:r>
              <a:rPr lang="en-US" sz="1100" dirty="0" smtClean="0">
                <a:solidFill>
                  <a:schemeClr val="bg2">
                    <a:lumMod val="75000"/>
                  </a:schemeClr>
                </a:solidFill>
              </a:rPr>
              <a:t>(behind W2 Solution)</a:t>
            </a:r>
            <a:endParaRPr lang="en-US" sz="1100" dirty="0">
              <a:solidFill>
                <a:schemeClr val="bg2">
                  <a:lumMod val="75000"/>
                </a:schemeClr>
              </a:solidFill>
            </a:endParaRPr>
          </a:p>
        </p:txBody>
      </p:sp>
      <p:sp>
        <p:nvSpPr>
          <p:cNvPr id="39" name="Rectangle 38"/>
          <p:cNvSpPr/>
          <p:nvPr/>
        </p:nvSpPr>
        <p:spPr>
          <a:xfrm>
            <a:off x="3020678" y="5266477"/>
            <a:ext cx="2097050" cy="575345"/>
          </a:xfrm>
          <a:prstGeom prst="rect">
            <a:avLst/>
          </a:prstGeom>
        </p:spPr>
        <p:txBody>
          <a:bodyPr wrap="none">
            <a:spAutoFit/>
          </a:bodyPr>
          <a:lstStyle/>
          <a:p>
            <a:pPr algn="ctr"/>
            <a:r>
              <a:rPr lang="en-US" sz="1600" dirty="0" smtClean="0"/>
              <a:t>Sequencing Reagent</a:t>
            </a:r>
          </a:p>
          <a:p>
            <a:pPr algn="ctr"/>
            <a:r>
              <a:rPr lang="en-US" sz="1600" dirty="0" smtClean="0"/>
              <a:t>Cartridge</a:t>
            </a:r>
            <a:endParaRPr lang="en-US" sz="1600" dirty="0"/>
          </a:p>
        </p:txBody>
      </p:sp>
      <p:cxnSp>
        <p:nvCxnSpPr>
          <p:cNvPr id="40" name="Straight Arrow Connector 39"/>
          <p:cNvCxnSpPr/>
          <p:nvPr/>
        </p:nvCxnSpPr>
        <p:spPr>
          <a:xfrm flipV="1">
            <a:off x="4704462" y="4552950"/>
            <a:ext cx="0" cy="7258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5652918" y="4286250"/>
            <a:ext cx="0" cy="10169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1556823" y="905471"/>
            <a:ext cx="2277355" cy="333094"/>
          </a:xfrm>
          <a:prstGeom prst="rect">
            <a:avLst/>
          </a:prstGeom>
        </p:spPr>
        <p:txBody>
          <a:bodyPr wrap="none">
            <a:spAutoFit/>
          </a:bodyPr>
          <a:lstStyle/>
          <a:p>
            <a:pPr algn="r"/>
            <a:r>
              <a:rPr lang="en-US" sz="1600" dirty="0" smtClean="0"/>
              <a:t>Large HD Touchscreen</a:t>
            </a:r>
            <a:endParaRPr lang="en-US" sz="1600" dirty="0"/>
          </a:p>
        </p:txBody>
      </p:sp>
      <p:cxnSp>
        <p:nvCxnSpPr>
          <p:cNvPr id="43" name="Straight Arrow Connector 42"/>
          <p:cNvCxnSpPr/>
          <p:nvPr/>
        </p:nvCxnSpPr>
        <p:spPr>
          <a:xfrm>
            <a:off x="2320276" y="1301175"/>
            <a:ext cx="232424" cy="441639"/>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flipV="1">
            <a:off x="6866907" y="4552950"/>
            <a:ext cx="224098" cy="10012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6866908" y="5554151"/>
            <a:ext cx="1787669" cy="575345"/>
          </a:xfrm>
          <a:prstGeom prst="rect">
            <a:avLst/>
          </a:prstGeom>
        </p:spPr>
        <p:txBody>
          <a:bodyPr wrap="none">
            <a:spAutoFit/>
          </a:bodyPr>
          <a:lstStyle/>
          <a:p>
            <a:pPr algn="ctr"/>
            <a:r>
              <a:rPr lang="en-US" sz="1600" dirty="0" smtClean="0"/>
              <a:t>Automated </a:t>
            </a:r>
          </a:p>
          <a:p>
            <a:pPr algn="ctr"/>
            <a:r>
              <a:rPr lang="en-US" sz="1600" dirty="0" smtClean="0"/>
              <a:t>Cleaning Solution</a:t>
            </a:r>
            <a:endParaRPr lang="en-US" sz="1600" dirty="0"/>
          </a:p>
        </p:txBody>
      </p:sp>
      <p:sp>
        <p:nvSpPr>
          <p:cNvPr id="20" name="Rectangle 19"/>
          <p:cNvSpPr/>
          <p:nvPr/>
        </p:nvSpPr>
        <p:spPr>
          <a:xfrm>
            <a:off x="209674" y="2601481"/>
            <a:ext cx="1654619" cy="338554"/>
          </a:xfrm>
          <a:prstGeom prst="rect">
            <a:avLst/>
          </a:prstGeom>
        </p:spPr>
        <p:txBody>
          <a:bodyPr wrap="none">
            <a:spAutoFit/>
          </a:bodyPr>
          <a:lstStyle/>
          <a:p>
            <a:pPr algn="ctr"/>
            <a:r>
              <a:rPr lang="en-US" sz="1600" dirty="0" smtClean="0"/>
              <a:t>Standard Power</a:t>
            </a:r>
          </a:p>
        </p:txBody>
      </p:sp>
      <p:cxnSp>
        <p:nvCxnSpPr>
          <p:cNvPr id="21" name="Straight Arrow Connector 20"/>
          <p:cNvCxnSpPr/>
          <p:nvPr/>
        </p:nvCxnSpPr>
        <p:spPr>
          <a:xfrm>
            <a:off x="1931392" y="3016981"/>
            <a:ext cx="37732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237137" y="53749"/>
            <a:ext cx="8683026" cy="700088"/>
          </a:xfrm>
        </p:spPr>
        <p:txBody>
          <a:bodyPr/>
          <a:lstStyle/>
          <a:p>
            <a:r>
              <a:rPr lang="en-US" dirty="0" smtClean="0"/>
              <a:t>Plug and Play Reagents </a:t>
            </a:r>
            <a:endParaRPr lang="en-US" dirty="0"/>
          </a:p>
        </p:txBody>
      </p:sp>
    </p:spTree>
    <p:extLst>
      <p:ext uri="{BB962C8B-B14F-4D97-AF65-F5344CB8AC3E}">
        <p14:creationId xmlns:p14="http://schemas.microsoft.com/office/powerpoint/2010/main" val="1071751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P spid="42" grpId="0"/>
      <p:bldP spid="45"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63892" y="138543"/>
            <a:ext cx="9151557" cy="461665"/>
          </a:xfrm>
          <a:prstGeom prst="rect">
            <a:avLst/>
          </a:prstGeom>
          <a:noFill/>
        </p:spPr>
        <p:txBody>
          <a:bodyPr wrap="square" rtlCol="0">
            <a:spAutoFit/>
          </a:bodyPr>
          <a:lstStyle/>
          <a:p>
            <a:r>
              <a:rPr lang="en-US" dirty="0" smtClean="0"/>
              <a:t>Single Use Consumables &amp; Easy </a:t>
            </a:r>
            <a:r>
              <a:rPr lang="en-US" dirty="0"/>
              <a:t>T</a:t>
            </a:r>
            <a:r>
              <a:rPr lang="en-US" dirty="0" smtClean="0"/>
              <a:t>racking with RFID tags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800100"/>
            <a:ext cx="6426200" cy="45339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Hexagon 22"/>
          <p:cNvSpPr/>
          <p:nvPr/>
        </p:nvSpPr>
        <p:spPr bwMode="auto">
          <a:xfrm>
            <a:off x="163892" y="4298847"/>
            <a:ext cx="1060397" cy="768453"/>
          </a:xfrm>
          <a:prstGeom prst="hexagon">
            <a:avLst/>
          </a:prstGeom>
          <a:gradFill>
            <a:gsLst>
              <a:gs pos="0">
                <a:schemeClr val="bg1"/>
              </a:gs>
              <a:gs pos="100000">
                <a:schemeClr val="bg1">
                  <a:lumMod val="85000"/>
                </a:schemeClr>
              </a:gs>
            </a:gsLst>
            <a:lin ang="5400000" scaled="0"/>
          </a:gradFill>
          <a:ln w="9525"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latin typeface="Arial" pitchFamily="124" charset="0"/>
              </a:rPr>
              <a:t>RFID</a:t>
            </a:r>
          </a:p>
          <a:p>
            <a:pPr marL="0" marR="0" indent="0" algn="ctr" defTabSz="914400" rtl="0" eaLnBrk="0" fontAlgn="base" latinLnBrk="0" hangingPunct="0">
              <a:lnSpc>
                <a:spcPct val="100000"/>
              </a:lnSpc>
              <a:spcBef>
                <a:spcPct val="0"/>
              </a:spcBef>
              <a:spcAft>
                <a:spcPct val="0"/>
              </a:spcAft>
              <a:buClrTx/>
              <a:buSzTx/>
              <a:buFontTx/>
              <a:buNone/>
              <a:tabLst/>
            </a:pPr>
            <a:r>
              <a:rPr lang="en-US" sz="1100" b="1" dirty="0" smtClean="0">
                <a:latin typeface="Arial" pitchFamily="124" charset="0"/>
              </a:rPr>
              <a:t>tag</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1" u="none" strike="noStrike" cap="none" normalizeH="0" baseline="0" dirty="0" smtClean="0">
                <a:ln>
                  <a:noFill/>
                </a:ln>
                <a:solidFill>
                  <a:schemeClr val="tx1"/>
                </a:solidFill>
                <a:effectLst/>
                <a:latin typeface="DIN Offc Pro" pitchFamily="34" charset="0"/>
              </a:rPr>
              <a:t>Tracking</a:t>
            </a:r>
            <a:endParaRPr kumimoji="0" lang="en-US" sz="1000" b="0" i="1" u="none" strike="noStrike" cap="none" normalizeH="0" baseline="0" dirty="0">
              <a:ln>
                <a:noFill/>
              </a:ln>
              <a:solidFill>
                <a:schemeClr val="tx1"/>
              </a:solidFill>
              <a:effectLst/>
              <a:latin typeface="DIN Offc Pro" pitchFamily="34" charset="0"/>
            </a:endParaRPr>
          </a:p>
        </p:txBody>
      </p:sp>
      <p:cxnSp>
        <p:nvCxnSpPr>
          <p:cNvPr id="24" name="Straight Arrow Connector 23"/>
          <p:cNvCxnSpPr/>
          <p:nvPr/>
        </p:nvCxnSpPr>
        <p:spPr bwMode="auto">
          <a:xfrm>
            <a:off x="1272840" y="4683073"/>
            <a:ext cx="367629" cy="0"/>
          </a:xfrm>
          <a:prstGeom prst="straightConnector1">
            <a:avLst/>
          </a:prstGeom>
          <a:solidFill>
            <a:schemeClr val="accent1"/>
          </a:solidFill>
          <a:ln w="28575" cap="flat" cmpd="sng" algn="ctr">
            <a:solidFill>
              <a:schemeClr val="tx1"/>
            </a:solidFill>
            <a:prstDash val="sysDot"/>
            <a:round/>
            <a:headEnd type="none" w="med" len="med"/>
            <a:tailEnd type="arrow"/>
          </a:ln>
          <a:effectLst/>
        </p:spPr>
      </p:cxnSp>
      <p:grpSp>
        <p:nvGrpSpPr>
          <p:cNvPr id="11" name="Group 10"/>
          <p:cNvGrpSpPr/>
          <p:nvPr/>
        </p:nvGrpSpPr>
        <p:grpSpPr>
          <a:xfrm>
            <a:off x="1764092" y="5019675"/>
            <a:ext cx="4854194" cy="990600"/>
            <a:chOff x="1764092" y="5143500"/>
            <a:chExt cx="4854194" cy="860321"/>
          </a:xfrm>
        </p:grpSpPr>
        <p:sp>
          <p:nvSpPr>
            <p:cNvPr id="27" name="Hexagon 26"/>
            <p:cNvSpPr/>
            <p:nvPr/>
          </p:nvSpPr>
          <p:spPr bwMode="auto">
            <a:xfrm>
              <a:off x="1764092" y="5498997"/>
              <a:ext cx="1060397" cy="501753"/>
            </a:xfrm>
            <a:prstGeom prst="hexagon">
              <a:avLst/>
            </a:prstGeom>
            <a:gradFill>
              <a:gsLst>
                <a:gs pos="0">
                  <a:schemeClr val="bg1"/>
                </a:gs>
                <a:gs pos="100000">
                  <a:schemeClr val="bg1">
                    <a:lumMod val="85000"/>
                  </a:schemeClr>
                </a:gs>
              </a:gsLst>
              <a:lin ang="5400000" scaled="0"/>
            </a:gradFill>
            <a:ln w="9525"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b="1" dirty="0">
                  <a:latin typeface="Arial" pitchFamily="124" charset="0"/>
                </a:rPr>
                <a:t>Electronic </a:t>
              </a:r>
              <a:r>
                <a:rPr lang="en-US" sz="900" b="1" dirty="0" smtClean="0">
                  <a:latin typeface="Arial" pitchFamily="124" charset="0"/>
                </a:rPr>
                <a:t>Barcode</a:t>
              </a:r>
            </a:p>
            <a:p>
              <a:pPr algn="ctr"/>
              <a:r>
                <a:rPr lang="en-US" sz="900" b="1" dirty="0" smtClean="0">
                  <a:latin typeface="Arial" pitchFamily="124" charset="0"/>
                </a:rPr>
                <a:t>(1x use)</a:t>
              </a:r>
              <a:endParaRPr lang="en-US" sz="900" b="1" dirty="0">
                <a:latin typeface="Arial" pitchFamily="124" charset="0"/>
              </a:endParaRPr>
            </a:p>
          </p:txBody>
        </p:sp>
        <p:cxnSp>
          <p:nvCxnSpPr>
            <p:cNvPr id="28" name="Straight Arrow Connector 27"/>
            <p:cNvCxnSpPr/>
            <p:nvPr/>
          </p:nvCxnSpPr>
          <p:spPr bwMode="auto">
            <a:xfrm flipV="1">
              <a:off x="2427640" y="5143500"/>
              <a:ext cx="0" cy="277837"/>
            </a:xfrm>
            <a:prstGeom prst="straightConnector1">
              <a:avLst/>
            </a:prstGeom>
            <a:solidFill>
              <a:schemeClr val="accent1"/>
            </a:solidFill>
            <a:ln w="28575" cap="flat" cmpd="sng" algn="ctr">
              <a:solidFill>
                <a:schemeClr val="tx1"/>
              </a:solidFill>
              <a:prstDash val="sysDot"/>
              <a:round/>
              <a:headEnd type="none" w="med" len="med"/>
              <a:tailEnd type="arrow"/>
            </a:ln>
            <a:effectLst/>
          </p:spPr>
        </p:cxnSp>
        <p:sp>
          <p:nvSpPr>
            <p:cNvPr id="29" name="Hexagon 28"/>
            <p:cNvSpPr/>
            <p:nvPr/>
          </p:nvSpPr>
          <p:spPr bwMode="auto">
            <a:xfrm>
              <a:off x="2712541" y="5498997"/>
              <a:ext cx="1060397" cy="501753"/>
            </a:xfrm>
            <a:prstGeom prst="hexagon">
              <a:avLst/>
            </a:prstGeom>
            <a:gradFill>
              <a:gsLst>
                <a:gs pos="0">
                  <a:schemeClr val="bg1"/>
                </a:gs>
                <a:gs pos="100000">
                  <a:schemeClr val="bg1">
                    <a:lumMod val="85000"/>
                  </a:schemeClr>
                </a:gs>
              </a:gsLst>
              <a:lin ang="5400000" scaled="0"/>
            </a:gradFill>
            <a:ln w="9525"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b="1" dirty="0" smtClean="0">
                  <a:latin typeface="Arial" pitchFamily="124" charset="0"/>
                </a:rPr>
                <a:t>Reagent Cartridge</a:t>
              </a:r>
            </a:p>
            <a:p>
              <a:pPr algn="ctr"/>
              <a:r>
                <a:rPr lang="en-US" sz="900" b="1" dirty="0" smtClean="0">
                  <a:latin typeface="Arial" pitchFamily="124" charset="0"/>
                </a:rPr>
                <a:t>(1x use)</a:t>
              </a:r>
              <a:endParaRPr lang="en-US" sz="900" b="1" dirty="0">
                <a:latin typeface="Arial" pitchFamily="124" charset="0"/>
              </a:endParaRPr>
            </a:p>
          </p:txBody>
        </p:sp>
        <p:sp>
          <p:nvSpPr>
            <p:cNvPr id="30" name="Hexagon 29"/>
            <p:cNvSpPr/>
            <p:nvPr/>
          </p:nvSpPr>
          <p:spPr bwMode="auto">
            <a:xfrm>
              <a:off x="3660990" y="5498996"/>
              <a:ext cx="1060397" cy="501753"/>
            </a:xfrm>
            <a:prstGeom prst="hexagon">
              <a:avLst/>
            </a:prstGeom>
            <a:gradFill>
              <a:gsLst>
                <a:gs pos="0">
                  <a:schemeClr val="bg1"/>
                </a:gs>
                <a:gs pos="100000">
                  <a:schemeClr val="bg1">
                    <a:lumMod val="85000"/>
                  </a:schemeClr>
                </a:gs>
              </a:gsLst>
              <a:lin ang="5400000" scaled="0"/>
            </a:gradFill>
            <a:ln w="9525"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b="1" dirty="0" smtClean="0">
                  <a:latin typeface="Arial" pitchFamily="124" charset="0"/>
                </a:rPr>
                <a:t>Wash</a:t>
              </a:r>
            </a:p>
            <a:p>
              <a:pPr algn="ctr"/>
              <a:r>
                <a:rPr lang="en-US" sz="900" b="1" dirty="0" smtClean="0">
                  <a:latin typeface="Arial" pitchFamily="124" charset="0"/>
                </a:rPr>
                <a:t>Solution</a:t>
              </a:r>
            </a:p>
            <a:p>
              <a:pPr algn="ctr"/>
              <a:r>
                <a:rPr lang="en-US" sz="900" b="1" dirty="0" smtClean="0">
                  <a:latin typeface="Arial" pitchFamily="124" charset="0"/>
                </a:rPr>
                <a:t>(1x use)</a:t>
              </a:r>
              <a:endParaRPr lang="en-US" sz="900" b="1" dirty="0">
                <a:latin typeface="Arial" pitchFamily="124" charset="0"/>
              </a:endParaRPr>
            </a:p>
          </p:txBody>
        </p:sp>
        <p:sp>
          <p:nvSpPr>
            <p:cNvPr id="31" name="Hexagon 30"/>
            <p:cNvSpPr/>
            <p:nvPr/>
          </p:nvSpPr>
          <p:spPr bwMode="auto">
            <a:xfrm>
              <a:off x="4609439" y="5502068"/>
              <a:ext cx="1060397" cy="501753"/>
            </a:xfrm>
            <a:prstGeom prst="hexagon">
              <a:avLst/>
            </a:prstGeom>
            <a:gradFill>
              <a:gsLst>
                <a:gs pos="0">
                  <a:schemeClr val="bg1"/>
                </a:gs>
                <a:gs pos="100000">
                  <a:schemeClr val="bg1">
                    <a:lumMod val="85000"/>
                  </a:schemeClr>
                </a:gs>
              </a:gsLst>
              <a:lin ang="5400000" scaled="0"/>
            </a:gradFill>
            <a:ln w="9525"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b="1" dirty="0" smtClean="0">
                  <a:latin typeface="Arial" pitchFamily="124" charset="0"/>
                </a:rPr>
                <a:t>Waste Container</a:t>
              </a:r>
            </a:p>
            <a:p>
              <a:pPr algn="ctr"/>
              <a:r>
                <a:rPr lang="en-US" sz="900" b="1" dirty="0" smtClean="0">
                  <a:latin typeface="Arial" pitchFamily="124" charset="0"/>
                </a:rPr>
                <a:t>(Reusable)</a:t>
              </a:r>
              <a:endParaRPr lang="en-US" sz="900" b="1" dirty="0">
                <a:latin typeface="Arial" pitchFamily="124" charset="0"/>
              </a:endParaRPr>
            </a:p>
          </p:txBody>
        </p:sp>
        <p:sp>
          <p:nvSpPr>
            <p:cNvPr id="32" name="Hexagon 31"/>
            <p:cNvSpPr/>
            <p:nvPr/>
          </p:nvSpPr>
          <p:spPr bwMode="auto">
            <a:xfrm>
              <a:off x="5557889" y="5498995"/>
              <a:ext cx="1060397" cy="501753"/>
            </a:xfrm>
            <a:prstGeom prst="hexagon">
              <a:avLst/>
            </a:prstGeom>
            <a:gradFill>
              <a:gsLst>
                <a:gs pos="0">
                  <a:schemeClr val="bg1"/>
                </a:gs>
                <a:gs pos="100000">
                  <a:schemeClr val="bg1">
                    <a:lumMod val="85000"/>
                  </a:schemeClr>
                </a:gs>
              </a:gsLst>
              <a:lin ang="5400000" scaled="0"/>
            </a:gradFill>
            <a:ln w="9525"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900" b="1" dirty="0" smtClean="0">
                  <a:latin typeface="Arial" pitchFamily="124" charset="0"/>
                </a:rPr>
                <a:t>Cleaning Solution</a:t>
              </a:r>
            </a:p>
            <a:p>
              <a:pPr algn="ctr"/>
              <a:r>
                <a:rPr lang="en-US" sz="900" b="1" dirty="0" smtClean="0">
                  <a:latin typeface="Arial" pitchFamily="124" charset="0"/>
                </a:rPr>
                <a:t>(4x use)</a:t>
              </a:r>
              <a:endParaRPr lang="en-US" sz="900" b="1" dirty="0">
                <a:latin typeface="Arial" pitchFamily="124" charset="0"/>
              </a:endParaRPr>
            </a:p>
          </p:txBody>
        </p:sp>
        <p:cxnSp>
          <p:nvCxnSpPr>
            <p:cNvPr id="33" name="Straight Arrow Connector 32"/>
            <p:cNvCxnSpPr/>
            <p:nvPr/>
          </p:nvCxnSpPr>
          <p:spPr bwMode="auto">
            <a:xfrm flipV="1">
              <a:off x="3332515" y="5143500"/>
              <a:ext cx="0" cy="277837"/>
            </a:xfrm>
            <a:prstGeom prst="straightConnector1">
              <a:avLst/>
            </a:prstGeom>
            <a:solidFill>
              <a:schemeClr val="accent1"/>
            </a:solidFill>
            <a:ln w="28575" cap="flat" cmpd="sng" algn="ctr">
              <a:solidFill>
                <a:schemeClr val="tx1"/>
              </a:solidFill>
              <a:prstDash val="sysDot"/>
              <a:round/>
              <a:headEnd type="none" w="med" len="med"/>
              <a:tailEnd type="arrow"/>
            </a:ln>
            <a:effectLst/>
          </p:spPr>
        </p:cxnSp>
        <p:cxnSp>
          <p:nvCxnSpPr>
            <p:cNvPr id="34" name="Straight Arrow Connector 33"/>
            <p:cNvCxnSpPr/>
            <p:nvPr/>
          </p:nvCxnSpPr>
          <p:spPr bwMode="auto">
            <a:xfrm flipV="1">
              <a:off x="4362828" y="5143500"/>
              <a:ext cx="0" cy="277837"/>
            </a:xfrm>
            <a:prstGeom prst="straightConnector1">
              <a:avLst/>
            </a:prstGeom>
            <a:solidFill>
              <a:schemeClr val="accent1"/>
            </a:solidFill>
            <a:ln w="28575" cap="flat" cmpd="sng" algn="ctr">
              <a:solidFill>
                <a:schemeClr val="tx1"/>
              </a:solidFill>
              <a:prstDash val="sysDot"/>
              <a:round/>
              <a:headEnd type="none" w="med" len="med"/>
              <a:tailEnd type="arrow"/>
            </a:ln>
            <a:effectLst/>
          </p:spPr>
        </p:cxnSp>
        <p:cxnSp>
          <p:nvCxnSpPr>
            <p:cNvPr id="36" name="Straight Arrow Connector 35"/>
            <p:cNvCxnSpPr/>
            <p:nvPr/>
          </p:nvCxnSpPr>
          <p:spPr bwMode="auto">
            <a:xfrm flipV="1">
              <a:off x="5145112" y="5143500"/>
              <a:ext cx="0" cy="277837"/>
            </a:xfrm>
            <a:prstGeom prst="straightConnector1">
              <a:avLst/>
            </a:prstGeom>
            <a:solidFill>
              <a:schemeClr val="accent1"/>
            </a:solidFill>
            <a:ln w="28575" cap="flat" cmpd="sng" algn="ctr">
              <a:solidFill>
                <a:schemeClr val="tx1"/>
              </a:solidFill>
              <a:prstDash val="sysDot"/>
              <a:round/>
              <a:headEnd type="none" w="med" len="med"/>
              <a:tailEnd type="arrow"/>
            </a:ln>
            <a:effectLst/>
          </p:spPr>
        </p:cxnSp>
        <p:cxnSp>
          <p:nvCxnSpPr>
            <p:cNvPr id="39" name="Straight Arrow Connector 38"/>
            <p:cNvCxnSpPr/>
            <p:nvPr/>
          </p:nvCxnSpPr>
          <p:spPr bwMode="auto">
            <a:xfrm flipV="1">
              <a:off x="5821387" y="5143500"/>
              <a:ext cx="0" cy="277837"/>
            </a:xfrm>
            <a:prstGeom prst="straightConnector1">
              <a:avLst/>
            </a:prstGeom>
            <a:solidFill>
              <a:schemeClr val="accent1"/>
            </a:solidFill>
            <a:ln w="28575" cap="flat" cmpd="sng" algn="ctr">
              <a:solidFill>
                <a:schemeClr val="tx1"/>
              </a:solidFill>
              <a:prstDash val="sysDot"/>
              <a:round/>
              <a:headEnd type="none" w="med" len="med"/>
              <a:tailEnd type="arrow"/>
            </a:ln>
            <a:effectLst/>
          </p:spPr>
        </p:cxnSp>
      </p:grpSp>
      <p:sp>
        <p:nvSpPr>
          <p:cNvPr id="17" name="Hexagon 16"/>
          <p:cNvSpPr/>
          <p:nvPr/>
        </p:nvSpPr>
        <p:spPr bwMode="auto">
          <a:xfrm>
            <a:off x="2712541" y="5978162"/>
            <a:ext cx="3905746" cy="288867"/>
          </a:xfrm>
          <a:prstGeom prst="hexagon">
            <a:avLst/>
          </a:prstGeom>
          <a:gradFill>
            <a:gsLst>
              <a:gs pos="0">
                <a:schemeClr val="bg1"/>
              </a:gs>
              <a:gs pos="100000">
                <a:schemeClr val="bg1">
                  <a:lumMod val="85000"/>
                </a:schemeClr>
              </a:gs>
            </a:gsLst>
            <a:lin ang="5400000" scaled="0"/>
          </a:gradFill>
          <a:ln w="9525"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100" b="1" dirty="0" smtClean="0">
                <a:solidFill>
                  <a:srgbClr val="002060"/>
                </a:solidFill>
                <a:latin typeface="Arial" pitchFamily="124" charset="0"/>
              </a:rPr>
              <a:t>Universal kit for any chip type or read length</a:t>
            </a:r>
            <a:endParaRPr lang="en-US" sz="1100" b="1" dirty="0">
              <a:solidFill>
                <a:srgbClr val="002060"/>
              </a:solidFill>
              <a:latin typeface="Arial" pitchFamily="124" charset="0"/>
            </a:endParaRPr>
          </a:p>
        </p:txBody>
      </p:sp>
      <p:sp>
        <p:nvSpPr>
          <p:cNvPr id="2" name="TextBox 1"/>
          <p:cNvSpPr txBox="1"/>
          <p:nvPr/>
        </p:nvSpPr>
        <p:spPr>
          <a:xfrm>
            <a:off x="6860007" y="5914064"/>
            <a:ext cx="1963999" cy="338554"/>
          </a:xfrm>
          <a:prstGeom prst="rect">
            <a:avLst/>
          </a:prstGeom>
          <a:noFill/>
        </p:spPr>
        <p:txBody>
          <a:bodyPr wrap="none" rtlCol="0">
            <a:spAutoFit/>
          </a:bodyPr>
          <a:lstStyle/>
          <a:p>
            <a:r>
              <a:rPr lang="en-US" sz="1600" i="1" dirty="0" smtClean="0">
                <a:latin typeface="DIN Offc Pro" panose="020B0504020101020102" pitchFamily="34" charset="0"/>
              </a:rPr>
              <a:t>12 month Shelf-Life</a:t>
            </a:r>
            <a:endParaRPr lang="en-US" sz="1600" i="1" dirty="0">
              <a:latin typeface="DIN Offc Pro" panose="020B0504020101020102" pitchFamily="34" charset="0"/>
            </a:endParaRPr>
          </a:p>
        </p:txBody>
      </p:sp>
    </p:spTree>
    <p:extLst>
      <p:ext uri="{BB962C8B-B14F-4D97-AF65-F5344CB8AC3E}">
        <p14:creationId xmlns:p14="http://schemas.microsoft.com/office/powerpoint/2010/main" val="1371370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63893" y="138543"/>
            <a:ext cx="8419390" cy="523220"/>
          </a:xfrm>
          <a:prstGeom prst="rect">
            <a:avLst/>
          </a:prstGeom>
          <a:noFill/>
        </p:spPr>
        <p:txBody>
          <a:bodyPr wrap="square" rtlCol="0">
            <a:spAutoFit/>
          </a:bodyPr>
          <a:lstStyle/>
          <a:p>
            <a:r>
              <a:rPr lang="en-US" sz="2800" dirty="0" smtClean="0"/>
              <a:t>Ion S5™ XL System</a:t>
            </a:r>
          </a:p>
        </p:txBody>
      </p:sp>
      <p:sp>
        <p:nvSpPr>
          <p:cNvPr id="4" name="TextBox 3"/>
          <p:cNvSpPr txBox="1"/>
          <p:nvPr/>
        </p:nvSpPr>
        <p:spPr>
          <a:xfrm>
            <a:off x="5257147" y="994020"/>
            <a:ext cx="3886853" cy="2554545"/>
          </a:xfrm>
          <a:prstGeom prst="rect">
            <a:avLst/>
          </a:prstGeom>
          <a:noFill/>
        </p:spPr>
        <p:txBody>
          <a:bodyPr wrap="square" rtlCol="0">
            <a:spAutoFit/>
          </a:bodyPr>
          <a:lstStyle/>
          <a:p>
            <a:pPr marL="285750" indent="-285750">
              <a:buFont typeface="Arial" pitchFamily="34" charset="0"/>
              <a:buChar char="•"/>
            </a:pPr>
            <a:r>
              <a:rPr lang="en-US" sz="1600" dirty="0" smtClean="0"/>
              <a:t>Rapid sequencing and analysis for labs requiring more output or multiple runs per day</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 2.5 hr sequencing runs</a:t>
            </a:r>
          </a:p>
          <a:p>
            <a:pPr marL="285750" indent="-285750"/>
            <a:endParaRPr lang="en-US" sz="1600" dirty="0" smtClean="0"/>
          </a:p>
          <a:p>
            <a:pPr marL="285750" indent="-285750">
              <a:buFont typeface="Arial" pitchFamily="34" charset="0"/>
              <a:buChar char="•"/>
            </a:pPr>
            <a:r>
              <a:rPr lang="en-US" sz="1600" dirty="0" smtClean="0"/>
              <a:t>Fast analysis. 1 hour – 5 hours, depending on chip type </a:t>
            </a:r>
            <a:endParaRPr lang="en-US" sz="1600" dirty="0"/>
          </a:p>
          <a:p>
            <a:endParaRPr lang="en-US" sz="1600" dirty="0"/>
          </a:p>
          <a:p>
            <a:pPr marL="285750" indent="-285750"/>
            <a:endParaRPr lang="en-US" sz="1600" dirty="0" smtClean="0"/>
          </a:p>
        </p:txBody>
      </p:sp>
      <p:grpSp>
        <p:nvGrpSpPr>
          <p:cNvPr id="25" name="Group 24"/>
          <p:cNvGrpSpPr/>
          <p:nvPr/>
        </p:nvGrpSpPr>
        <p:grpSpPr>
          <a:xfrm>
            <a:off x="1888224" y="4493076"/>
            <a:ext cx="1451107" cy="1835275"/>
            <a:chOff x="1805049" y="4623701"/>
            <a:chExt cx="1451107" cy="1835275"/>
          </a:xfrm>
        </p:grpSpPr>
        <p:pic>
          <p:nvPicPr>
            <p:cNvPr id="27" name="Picture 26" descr="Q0.png"/>
            <p:cNvPicPr>
              <a:picLocks noChangeAspect="1"/>
            </p:cNvPicPr>
            <p:nvPr/>
          </p:nvPicPr>
          <p:blipFill>
            <a:blip r:embed="rId3"/>
            <a:stretch>
              <a:fillRect/>
            </a:stretch>
          </p:blipFill>
          <p:spPr>
            <a:xfrm>
              <a:off x="1805049" y="4623701"/>
              <a:ext cx="1153693" cy="1037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8" name="TextBox 27"/>
            <p:cNvSpPr txBox="1"/>
            <p:nvPr/>
          </p:nvSpPr>
          <p:spPr>
            <a:xfrm>
              <a:off x="1805049" y="5874201"/>
              <a:ext cx="1451107" cy="584775"/>
            </a:xfrm>
            <a:prstGeom prst="rect">
              <a:avLst/>
            </a:prstGeom>
            <a:noFill/>
          </p:spPr>
          <p:txBody>
            <a:bodyPr wrap="square" rtlCol="0">
              <a:spAutoFit/>
            </a:bodyPr>
            <a:lstStyle/>
            <a:p>
              <a:r>
                <a:rPr lang="en-US" sz="1600" dirty="0" smtClean="0"/>
                <a:t>Ion 520™</a:t>
              </a:r>
            </a:p>
            <a:p>
              <a:r>
                <a:rPr lang="en-US" sz="1600" dirty="0" smtClean="0">
                  <a:solidFill>
                    <a:schemeClr val="bg2">
                      <a:lumMod val="75000"/>
                    </a:schemeClr>
                  </a:solidFill>
                </a:rPr>
                <a:t>5 M Reads</a:t>
              </a:r>
            </a:p>
          </p:txBody>
        </p:sp>
      </p:grpSp>
      <p:grpSp>
        <p:nvGrpSpPr>
          <p:cNvPr id="30" name="Group 29"/>
          <p:cNvGrpSpPr/>
          <p:nvPr/>
        </p:nvGrpSpPr>
        <p:grpSpPr>
          <a:xfrm>
            <a:off x="3809631" y="4489159"/>
            <a:ext cx="1704188" cy="1839192"/>
            <a:chOff x="3726456" y="4619784"/>
            <a:chExt cx="1704188" cy="1839192"/>
          </a:xfrm>
        </p:grpSpPr>
        <p:pic>
          <p:nvPicPr>
            <p:cNvPr id="31" name="Picture 30" descr="chip_one croppe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6456" y="4619784"/>
              <a:ext cx="1155877" cy="1041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TextBox 31"/>
            <p:cNvSpPr txBox="1"/>
            <p:nvPr/>
          </p:nvSpPr>
          <p:spPr>
            <a:xfrm>
              <a:off x="3726456" y="5874201"/>
              <a:ext cx="1704188" cy="584775"/>
            </a:xfrm>
            <a:prstGeom prst="rect">
              <a:avLst/>
            </a:prstGeom>
            <a:noFill/>
          </p:spPr>
          <p:txBody>
            <a:bodyPr wrap="square" rtlCol="0">
              <a:spAutoFit/>
            </a:bodyPr>
            <a:lstStyle/>
            <a:p>
              <a:r>
                <a:rPr lang="en-US" sz="1600" dirty="0" smtClean="0"/>
                <a:t>Ion 530™</a:t>
              </a:r>
            </a:p>
            <a:p>
              <a:r>
                <a:rPr lang="en-US" sz="1600" dirty="0" smtClean="0">
                  <a:solidFill>
                    <a:schemeClr val="bg2">
                      <a:lumMod val="75000"/>
                    </a:schemeClr>
                  </a:solidFill>
                </a:rPr>
                <a:t>15-20 M Reads</a:t>
              </a:r>
              <a:endParaRPr lang="en-US" sz="1600" dirty="0">
                <a:solidFill>
                  <a:schemeClr val="bg2">
                    <a:lumMod val="75000"/>
                  </a:schemeClr>
                </a:solidFill>
              </a:endParaRPr>
            </a:p>
          </p:txBody>
        </p:sp>
      </p:grpSp>
      <p:grpSp>
        <p:nvGrpSpPr>
          <p:cNvPr id="33" name="Group 32"/>
          <p:cNvGrpSpPr/>
          <p:nvPr/>
        </p:nvGrpSpPr>
        <p:grpSpPr>
          <a:xfrm>
            <a:off x="5733746" y="4488875"/>
            <a:ext cx="2032619" cy="1839476"/>
            <a:chOff x="5650571" y="4619500"/>
            <a:chExt cx="2032619" cy="1839476"/>
          </a:xfrm>
        </p:grpSpPr>
        <p:pic>
          <p:nvPicPr>
            <p:cNvPr id="34" name="Picture 33" descr="chip_three croppe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0571" y="4619500"/>
              <a:ext cx="1153540" cy="1041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 name="TextBox 34"/>
            <p:cNvSpPr txBox="1"/>
            <p:nvPr/>
          </p:nvSpPr>
          <p:spPr>
            <a:xfrm>
              <a:off x="5811936" y="5874201"/>
              <a:ext cx="1871254" cy="584775"/>
            </a:xfrm>
            <a:prstGeom prst="rect">
              <a:avLst/>
            </a:prstGeom>
            <a:noFill/>
          </p:spPr>
          <p:txBody>
            <a:bodyPr wrap="square" rtlCol="0">
              <a:spAutoFit/>
            </a:bodyPr>
            <a:lstStyle/>
            <a:p>
              <a:r>
                <a:rPr lang="en-US" sz="1600" dirty="0" smtClean="0"/>
                <a:t>Ion 540™</a:t>
              </a:r>
            </a:p>
            <a:p>
              <a:r>
                <a:rPr lang="en-US" sz="1600" dirty="0" smtClean="0">
                  <a:solidFill>
                    <a:schemeClr val="bg2">
                      <a:lumMod val="75000"/>
                    </a:schemeClr>
                  </a:solidFill>
                </a:rPr>
                <a:t>60-80 M Reads</a:t>
              </a:r>
              <a:endParaRPr lang="en-US" sz="1600" dirty="0">
                <a:solidFill>
                  <a:schemeClr val="bg2">
                    <a:lumMod val="75000"/>
                  </a:schemeClr>
                </a:solidFill>
              </a:endParaRPr>
            </a:p>
          </p:txBody>
        </p:sp>
      </p:grpSp>
      <p:pic>
        <p:nvPicPr>
          <p:cNvPr id="133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555" y="1332267"/>
            <a:ext cx="4838700" cy="299468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2860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and fast instrument setup </a:t>
            </a:r>
            <a:endParaRPr lang="en-US" dirty="0"/>
          </a:p>
        </p:txBody>
      </p:sp>
      <p:pic>
        <p:nvPicPr>
          <p:cNvPr id="205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779243" y="1483503"/>
            <a:ext cx="4126632" cy="38271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7176" y="2069357"/>
            <a:ext cx="3257548" cy="2585323"/>
          </a:xfrm>
          <a:prstGeom prst="rect">
            <a:avLst/>
          </a:prstGeom>
          <a:noFill/>
        </p:spPr>
        <p:txBody>
          <a:bodyPr wrap="square" rtlCol="0">
            <a:spAutoFit/>
          </a:bodyPr>
          <a:lstStyle/>
          <a:p>
            <a:pPr marL="342900" indent="-342900">
              <a:buFontTx/>
              <a:buAutoNum type="arabicPeriod"/>
            </a:pPr>
            <a:r>
              <a:rPr lang="en-US" sz="1800" dirty="0" smtClean="0"/>
              <a:t>Install waste </a:t>
            </a:r>
            <a:r>
              <a:rPr lang="en-US" sz="1800" dirty="0"/>
              <a:t>c</a:t>
            </a:r>
            <a:r>
              <a:rPr lang="en-US" sz="1800" dirty="0" smtClean="0"/>
              <a:t>ontainer, Wash Solution,  </a:t>
            </a:r>
            <a:r>
              <a:rPr lang="en-US" sz="1800" dirty="0"/>
              <a:t>Cleaning Solution and Nucleotide Cartridge</a:t>
            </a:r>
            <a:endParaRPr lang="en-US" sz="1800" dirty="0" smtClean="0"/>
          </a:p>
          <a:p>
            <a:pPr marL="342900" indent="-342900">
              <a:buAutoNum type="arabicPeriod"/>
            </a:pPr>
            <a:endParaRPr lang="en-US" sz="1800" dirty="0" smtClean="0"/>
          </a:p>
          <a:p>
            <a:pPr marL="342900" indent="-342900">
              <a:buAutoNum type="arabicPeriod"/>
            </a:pPr>
            <a:r>
              <a:rPr lang="en-US" sz="1800" dirty="0" smtClean="0"/>
              <a:t>Install Chip</a:t>
            </a:r>
          </a:p>
          <a:p>
            <a:pPr marL="342900" indent="-342900">
              <a:buAutoNum type="arabicPeriod"/>
            </a:pPr>
            <a:endParaRPr lang="en-US" sz="1800" dirty="0" smtClean="0"/>
          </a:p>
          <a:p>
            <a:pPr marL="342900" indent="-342900">
              <a:buFontTx/>
              <a:buAutoNum type="arabicPeriod"/>
            </a:pPr>
            <a:r>
              <a:rPr lang="en-US" sz="1800" dirty="0" smtClean="0"/>
              <a:t>Select run plan, click Go!</a:t>
            </a:r>
            <a:endParaRPr lang="en-US" sz="1800" dirty="0"/>
          </a:p>
          <a:p>
            <a:pPr marL="342900" indent="-342900">
              <a:buAutoNum type="arabicPeriod"/>
            </a:pPr>
            <a:endParaRPr lang="en-US" sz="1800" dirty="0" smtClean="0"/>
          </a:p>
        </p:txBody>
      </p:sp>
    </p:spTree>
    <p:extLst>
      <p:ext uri="{BB962C8B-B14F-4D97-AF65-F5344CB8AC3E}">
        <p14:creationId xmlns:p14="http://schemas.microsoft.com/office/powerpoint/2010/main" val="559337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457200" y="-14922"/>
            <a:ext cx="8229600" cy="1143000"/>
          </a:xfrm>
        </p:spPr>
        <p:txBody>
          <a:bodyPr/>
          <a:lstStyle/>
          <a:p>
            <a:r>
              <a:rPr lang="en-US" dirty="0" smtClean="0"/>
              <a:t>Ion Chef Agenda</a:t>
            </a:r>
            <a:endParaRPr lang="en-US" dirty="0"/>
          </a:p>
        </p:txBody>
      </p:sp>
      <p:sp>
        <p:nvSpPr>
          <p:cNvPr id="4" name="Content Placeholder 6"/>
          <p:cNvSpPr>
            <a:spLocks noGrp="1"/>
          </p:cNvSpPr>
          <p:nvPr>
            <p:ph idx="1"/>
          </p:nvPr>
        </p:nvSpPr>
        <p:spPr>
          <a:xfrm>
            <a:off x="457200" y="1280160"/>
            <a:ext cx="8229600" cy="4525963"/>
          </a:xfrm>
        </p:spPr>
        <p:txBody>
          <a:bodyPr/>
          <a:lstStyle/>
          <a:p>
            <a:r>
              <a:rPr lang="en-US" dirty="0" smtClean="0"/>
              <a:t>Ion Chef</a:t>
            </a:r>
            <a:r>
              <a:rPr lang="en-US" baseline="30000" dirty="0" smtClean="0"/>
              <a:t>TM</a:t>
            </a:r>
            <a:r>
              <a:rPr lang="en-US" dirty="0" smtClean="0"/>
              <a:t> System overview:</a:t>
            </a:r>
          </a:p>
          <a:p>
            <a:pPr lvl="1"/>
            <a:r>
              <a:rPr lang="en-US" dirty="0" smtClean="0"/>
              <a:t>Instrument</a:t>
            </a:r>
          </a:p>
          <a:p>
            <a:pPr lvl="1"/>
            <a:r>
              <a:rPr lang="en-US" dirty="0" smtClean="0"/>
              <a:t>Deck and functional modules </a:t>
            </a:r>
          </a:p>
          <a:p>
            <a:pPr lvl="1"/>
            <a:r>
              <a:rPr lang="en-US" dirty="0" smtClean="0"/>
              <a:t>Reagents and consumables</a:t>
            </a:r>
          </a:p>
          <a:p>
            <a:r>
              <a:rPr lang="en-US" dirty="0" smtClean="0"/>
              <a:t>Interactions with the system</a:t>
            </a:r>
          </a:p>
          <a:p>
            <a:pPr lvl="1"/>
            <a:r>
              <a:rPr lang="en-US" dirty="0" smtClean="0"/>
              <a:t>Setting up Ion </a:t>
            </a:r>
            <a:r>
              <a:rPr lang="en-US" dirty="0" err="1" smtClean="0"/>
              <a:t>Chef</a:t>
            </a:r>
            <a:r>
              <a:rPr lang="en-US" baseline="30000" dirty="0" err="1" smtClean="0"/>
              <a:t>TM</a:t>
            </a:r>
            <a:endParaRPr lang="en-US" baseline="30000" dirty="0" smtClean="0"/>
          </a:p>
          <a:p>
            <a:pPr lvl="1"/>
            <a:r>
              <a:rPr lang="en-US" dirty="0" smtClean="0"/>
              <a:t>End-to-end process on Ion Chef™</a:t>
            </a:r>
          </a:p>
          <a:p>
            <a:pPr lvl="1"/>
            <a:r>
              <a:rPr lang="en-US" dirty="0" smtClean="0"/>
              <a:t>Sample and reagents tracking on Ion </a:t>
            </a:r>
            <a:r>
              <a:rPr lang="en-US" dirty="0" err="1" smtClean="0"/>
              <a:t>Chef</a:t>
            </a:r>
            <a:r>
              <a:rPr lang="en-US" baseline="30000" dirty="0" err="1" smtClean="0"/>
              <a:t>TM</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31419758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3350" y="0"/>
            <a:ext cx="8683026" cy="700088"/>
          </a:xfrm>
        </p:spPr>
        <p:txBody>
          <a:bodyPr/>
          <a:lstStyle/>
          <a:p>
            <a:r>
              <a:rPr lang="en-US" kern="1200" dirty="0">
                <a:latin typeface="+mn-lt"/>
                <a:ea typeface="+mn-ea"/>
                <a:cs typeface="+mn-cs"/>
              </a:rPr>
              <a:t>Ion </a:t>
            </a:r>
            <a:r>
              <a:rPr lang="en-US" kern="1200" dirty="0" smtClean="0">
                <a:latin typeface="+mn-lt"/>
                <a:ea typeface="+mn-ea"/>
                <a:cs typeface="+mn-cs"/>
              </a:rPr>
              <a:t>S5™/S5™ XL System </a:t>
            </a:r>
            <a:r>
              <a:rPr lang="en-US" kern="1200" dirty="0">
                <a:latin typeface="+mn-lt"/>
                <a:ea typeface="+mn-ea"/>
                <a:cs typeface="+mn-cs"/>
              </a:rPr>
              <a:t>P</a:t>
            </a:r>
            <a:r>
              <a:rPr lang="en-US" kern="1200" dirty="0" smtClean="0">
                <a:latin typeface="+mn-lt"/>
                <a:ea typeface="+mn-ea"/>
                <a:cs typeface="+mn-cs"/>
              </a:rPr>
              <a:t>erformance</a:t>
            </a:r>
            <a:endParaRPr lang="en-US" kern="1200" dirty="0">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467113347"/>
              </p:ext>
            </p:extLst>
          </p:nvPr>
        </p:nvGraphicFramePr>
        <p:xfrm>
          <a:off x="233143" y="1657350"/>
          <a:ext cx="8902597" cy="894617"/>
        </p:xfrm>
        <a:graphic>
          <a:graphicData uri="http://schemas.openxmlformats.org/drawingml/2006/table">
            <a:tbl>
              <a:tblPr firstRow="1" bandRow="1">
                <a:tableStyleId>{2D5ABB26-0587-4C30-8999-92F81FD0307C}</a:tableStyleId>
              </a:tblPr>
              <a:tblGrid>
                <a:gridCol w="1379065"/>
                <a:gridCol w="1336302"/>
                <a:gridCol w="1230113"/>
                <a:gridCol w="1173871"/>
                <a:gridCol w="1223977"/>
                <a:gridCol w="998387"/>
                <a:gridCol w="1560882"/>
              </a:tblGrid>
              <a:tr h="894617">
                <a:tc>
                  <a:txBody>
                    <a:bodyPr/>
                    <a:lstStyle/>
                    <a:p>
                      <a:endParaRPr lang="en-US" dirty="0"/>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200bp </a:t>
                      </a:r>
                      <a:r>
                        <a:rPr lang="en-US" sz="1200" b="1" dirty="0" smtClean="0"/>
                        <a:t>Sequencing</a:t>
                      </a:r>
                      <a:r>
                        <a:rPr lang="en-US" sz="1200" baseline="0" dirty="0" smtClean="0"/>
                        <a:t> Time </a:t>
                      </a:r>
                    </a:p>
                    <a:p>
                      <a:pPr algn="ctr"/>
                      <a:r>
                        <a:rPr lang="en-US" sz="1200" baseline="0" dirty="0" smtClean="0"/>
                        <a:t>S5/S5 XL</a:t>
                      </a:r>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200bp</a:t>
                      </a:r>
                    </a:p>
                    <a:p>
                      <a:pPr algn="ctr"/>
                      <a:r>
                        <a:rPr lang="en-US" sz="1200" b="1" dirty="0" smtClean="0"/>
                        <a:t> Analysis</a:t>
                      </a:r>
                      <a:r>
                        <a:rPr lang="en-US" sz="1200" b="1" baseline="0" dirty="0" smtClean="0"/>
                        <a:t> </a:t>
                      </a:r>
                      <a:r>
                        <a:rPr lang="en-US" sz="1200" b="1" dirty="0" smtClean="0"/>
                        <a:t> </a:t>
                      </a:r>
                      <a:r>
                        <a:rPr lang="en-US" sz="1200" dirty="0" smtClean="0"/>
                        <a:t>Time* </a:t>
                      </a:r>
                    </a:p>
                    <a:p>
                      <a:pPr algn="ctr"/>
                      <a:r>
                        <a:rPr lang="en-US" sz="1200" dirty="0" smtClean="0"/>
                        <a:t>S5 XL</a:t>
                      </a:r>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smtClean="0"/>
                        <a:t>200bp</a:t>
                      </a:r>
                    </a:p>
                    <a:p>
                      <a:pPr algn="ctr"/>
                      <a:r>
                        <a:rPr lang="en-US" sz="1200" dirty="0" smtClean="0"/>
                        <a:t> </a:t>
                      </a:r>
                      <a:r>
                        <a:rPr lang="en-US" sz="1200" b="1" dirty="0" smtClean="0"/>
                        <a:t>Analysis</a:t>
                      </a:r>
                      <a:r>
                        <a:rPr lang="en-US" sz="1200" baseline="0" dirty="0" smtClean="0"/>
                        <a:t> </a:t>
                      </a:r>
                      <a:r>
                        <a:rPr lang="en-US" sz="1200" dirty="0" smtClean="0"/>
                        <a:t> Time* </a:t>
                      </a:r>
                    </a:p>
                    <a:p>
                      <a:pPr algn="ctr"/>
                      <a:r>
                        <a:rPr lang="en-US" sz="1200" dirty="0" smtClean="0"/>
                        <a:t>S5 </a:t>
                      </a:r>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t>Output</a:t>
                      </a:r>
                      <a:endParaRPr lang="en-US" sz="1200" b="1" dirty="0"/>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t>Reads</a:t>
                      </a:r>
                      <a:endParaRPr lang="en-US" sz="1200" b="1" dirty="0"/>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t>Read Lengt</a:t>
                      </a:r>
                      <a:r>
                        <a:rPr lang="en-US" sz="1200" dirty="0" smtClean="0"/>
                        <a:t>h</a:t>
                      </a:r>
                      <a:endParaRPr lang="en-US" sz="1200" dirty="0"/>
                    </a:p>
                  </a:txBody>
                  <a:tcPr marL="79670" marR="79670" marT="39835" marB="3983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TextBox 3"/>
          <p:cNvSpPr txBox="1"/>
          <p:nvPr/>
        </p:nvSpPr>
        <p:spPr>
          <a:xfrm>
            <a:off x="47851" y="5961891"/>
            <a:ext cx="1763624" cy="246221"/>
          </a:xfrm>
          <a:prstGeom prst="rect">
            <a:avLst/>
          </a:prstGeom>
          <a:noFill/>
        </p:spPr>
        <p:txBody>
          <a:bodyPr wrap="none" rtlCol="0">
            <a:spAutoFit/>
          </a:bodyPr>
          <a:lstStyle/>
          <a:p>
            <a:pPr marL="171450" indent="-171450">
              <a:buFont typeface="Arial" charset="0"/>
              <a:buChar char="•"/>
            </a:pPr>
            <a:r>
              <a:rPr lang="en-US" sz="1000" dirty="0"/>
              <a:t>A</a:t>
            </a:r>
            <a:r>
              <a:rPr lang="en-US" sz="1000" dirty="0" smtClean="0"/>
              <a:t>nalysis time to BAM file</a:t>
            </a:r>
          </a:p>
        </p:txBody>
      </p:sp>
      <p:cxnSp>
        <p:nvCxnSpPr>
          <p:cNvPr id="6" name="Straight Connector 5"/>
          <p:cNvCxnSpPr/>
          <p:nvPr/>
        </p:nvCxnSpPr>
        <p:spPr bwMode="auto">
          <a:xfrm>
            <a:off x="0" y="2476500"/>
            <a:ext cx="914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5" name="Table 4"/>
          <p:cNvGraphicFramePr>
            <a:graphicFrameLocks noGrp="1"/>
          </p:cNvGraphicFramePr>
          <p:nvPr>
            <p:extLst>
              <p:ext uri="{D42A27DB-BD31-4B8C-83A1-F6EECF244321}">
                <p14:modId xmlns:p14="http://schemas.microsoft.com/office/powerpoint/2010/main" val="1354951459"/>
              </p:ext>
            </p:extLst>
          </p:nvPr>
        </p:nvGraphicFramePr>
        <p:xfrm>
          <a:off x="257330" y="3317515"/>
          <a:ext cx="8962870" cy="370840"/>
        </p:xfrm>
        <a:graphic>
          <a:graphicData uri="http://schemas.openxmlformats.org/drawingml/2006/table">
            <a:tbl>
              <a:tblPr firstRow="1" bandRow="1">
                <a:tableStyleId>{5C22544A-7EE6-4342-B048-85BDC9FD1C3A}</a:tableStyleId>
              </a:tblPr>
              <a:tblGrid>
                <a:gridCol w="1419073"/>
                <a:gridCol w="1141747"/>
                <a:gridCol w="1280410"/>
                <a:gridCol w="1280410"/>
                <a:gridCol w="1280410"/>
                <a:gridCol w="1280410"/>
                <a:gridCol w="1280410"/>
              </a:tblGrid>
              <a:tr h="370840">
                <a:tc>
                  <a:txBody>
                    <a:bodyPr/>
                    <a:lstStyle/>
                    <a:p>
                      <a:pPr lvl="0" algn="r"/>
                      <a:r>
                        <a:rPr lang="en-US" sz="1400" b="0" dirty="0" smtClean="0">
                          <a:solidFill>
                            <a:schemeClr val="tx1"/>
                          </a:solidFill>
                        </a:rPr>
                        <a:t> Ion 530</a:t>
                      </a:r>
                      <a:r>
                        <a:rPr lang="en-US" sz="1400" b="0" baseline="30000" dirty="0" smtClean="0">
                          <a:solidFill>
                            <a:schemeClr val="tx1"/>
                          </a:solidFill>
                        </a:rPr>
                        <a:t>™</a:t>
                      </a:r>
                      <a:r>
                        <a:rPr lang="en-US" sz="1400" b="0" dirty="0" smtClean="0">
                          <a:solidFill>
                            <a:schemeClr val="tx1"/>
                          </a:solidFill>
                        </a:rPr>
                        <a:t> Chip</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2.5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~2.5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~8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3-5 Gb</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15-20 M</a:t>
                      </a:r>
                      <a:endParaRPr lang="en-US" sz="1400" b="0" dirty="0">
                        <a:solidFill>
                          <a:schemeClr val="tx1"/>
                        </a:solidFill>
                      </a:endParaRPr>
                    </a:p>
                  </a:txBody>
                  <a:tcPr marL="79670" marR="79670" marT="39835" marB="39835" anchor="ctr">
                    <a:noFill/>
                  </a:tcPr>
                </a:tc>
                <a:tc>
                  <a:txBody>
                    <a:bodyPr/>
                    <a:lstStyle/>
                    <a:p>
                      <a:pPr algn="l"/>
                      <a:r>
                        <a:rPr lang="en-US" sz="1400" b="0" dirty="0" smtClean="0">
                          <a:solidFill>
                            <a:schemeClr val="tx1"/>
                          </a:solidFill>
                        </a:rPr>
                        <a:t>Up</a:t>
                      </a:r>
                      <a:r>
                        <a:rPr lang="en-US" sz="1400" b="0" baseline="0" dirty="0" smtClean="0">
                          <a:solidFill>
                            <a:schemeClr val="tx1"/>
                          </a:solidFill>
                        </a:rPr>
                        <a:t> to </a:t>
                      </a:r>
                      <a:r>
                        <a:rPr lang="en-US" sz="1400" b="0" dirty="0" smtClean="0">
                          <a:solidFill>
                            <a:schemeClr val="tx1"/>
                          </a:solidFill>
                        </a:rPr>
                        <a:t>400bp</a:t>
                      </a:r>
                      <a:endParaRPr lang="en-US" sz="1400" b="0" dirty="0">
                        <a:solidFill>
                          <a:schemeClr val="tx1"/>
                        </a:solidFill>
                      </a:endParaRPr>
                    </a:p>
                  </a:txBody>
                  <a:tcPr marL="79670" marR="79670" marT="39835" marB="39835" anchor="ctr">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16808621"/>
              </p:ext>
            </p:extLst>
          </p:nvPr>
        </p:nvGraphicFramePr>
        <p:xfrm>
          <a:off x="257330" y="4012840"/>
          <a:ext cx="8962870" cy="370840"/>
        </p:xfrm>
        <a:graphic>
          <a:graphicData uri="http://schemas.openxmlformats.org/drawingml/2006/table">
            <a:tbl>
              <a:tblPr firstRow="1" bandRow="1">
                <a:tableStyleId>{5C22544A-7EE6-4342-B048-85BDC9FD1C3A}</a:tableStyleId>
              </a:tblPr>
              <a:tblGrid>
                <a:gridCol w="1419073"/>
                <a:gridCol w="1141747"/>
                <a:gridCol w="1280410"/>
                <a:gridCol w="1280410"/>
                <a:gridCol w="1280410"/>
                <a:gridCol w="1280410"/>
                <a:gridCol w="1280410"/>
              </a:tblGrid>
              <a:tr h="370840">
                <a:tc>
                  <a:txBody>
                    <a:bodyPr/>
                    <a:lstStyle/>
                    <a:p>
                      <a:pPr lvl="0" algn="r"/>
                      <a:r>
                        <a:rPr lang="en-US" sz="1400" b="0" dirty="0" smtClean="0">
                          <a:solidFill>
                            <a:schemeClr val="tx1"/>
                          </a:solidFill>
                        </a:rPr>
                        <a:t> Ion 540</a:t>
                      </a:r>
                      <a:r>
                        <a:rPr lang="en-US" sz="1400" b="0" baseline="30000" dirty="0" smtClean="0">
                          <a:solidFill>
                            <a:schemeClr val="tx1"/>
                          </a:solidFill>
                        </a:rPr>
                        <a:t>™</a:t>
                      </a:r>
                      <a:r>
                        <a:rPr lang="en-US" sz="1400" b="0" dirty="0" smtClean="0">
                          <a:solidFill>
                            <a:schemeClr val="tx1"/>
                          </a:solidFill>
                        </a:rPr>
                        <a:t> Chip</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2.5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~16.5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10-15 Gb</a:t>
                      </a:r>
                      <a:endParaRPr lang="en-US" sz="800" b="0" dirty="0" smtClean="0">
                        <a:solidFill>
                          <a:schemeClr val="tx1"/>
                        </a:solidFill>
                      </a:endParaRPr>
                    </a:p>
                  </a:txBody>
                  <a:tcPr marL="79670" marR="79670" marT="39835" marB="39835" anchor="ctr">
                    <a:noFill/>
                  </a:tcPr>
                </a:tc>
                <a:tc>
                  <a:txBody>
                    <a:bodyPr/>
                    <a:lstStyle/>
                    <a:p>
                      <a:pPr algn="ctr"/>
                      <a:r>
                        <a:rPr lang="en-US" sz="1400" b="0" dirty="0" smtClean="0">
                          <a:solidFill>
                            <a:schemeClr val="tx1"/>
                          </a:solidFill>
                        </a:rPr>
                        <a:t>60-80 M</a:t>
                      </a:r>
                      <a:endParaRPr lang="en-US" sz="1400" b="0" dirty="0">
                        <a:solidFill>
                          <a:schemeClr val="tx1"/>
                        </a:solidFill>
                      </a:endParaRPr>
                    </a:p>
                  </a:txBody>
                  <a:tcPr marL="79670" marR="79670" marT="39835" marB="39835" anchor="ctr">
                    <a:noFill/>
                  </a:tcPr>
                </a:tc>
                <a:tc>
                  <a:txBody>
                    <a:bodyPr/>
                    <a:lstStyle/>
                    <a:p>
                      <a:pPr algn="l"/>
                      <a:r>
                        <a:rPr lang="en-US" sz="1400" b="0" dirty="0" smtClean="0">
                          <a:solidFill>
                            <a:schemeClr val="tx1"/>
                          </a:solidFill>
                        </a:rPr>
                        <a:t>Up to 200bp </a:t>
                      </a:r>
                      <a:endParaRPr lang="en-US" sz="800" b="0" kern="1200" dirty="0" smtClean="0">
                        <a:solidFill>
                          <a:schemeClr val="tx1"/>
                        </a:solidFill>
                        <a:latin typeface="+mn-lt"/>
                        <a:ea typeface="+mn-ea"/>
                        <a:cs typeface="+mn-cs"/>
                      </a:endParaRPr>
                    </a:p>
                  </a:txBody>
                  <a:tcPr marL="79670" marR="79670" marT="39835" marB="39835" anchor="c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957118617"/>
              </p:ext>
            </p:extLst>
          </p:nvPr>
        </p:nvGraphicFramePr>
        <p:xfrm>
          <a:off x="257330" y="2622190"/>
          <a:ext cx="8962870" cy="370840"/>
        </p:xfrm>
        <a:graphic>
          <a:graphicData uri="http://schemas.openxmlformats.org/drawingml/2006/table">
            <a:tbl>
              <a:tblPr firstRow="1" bandRow="1">
                <a:tableStyleId>{5C22544A-7EE6-4342-B048-85BDC9FD1C3A}</a:tableStyleId>
              </a:tblPr>
              <a:tblGrid>
                <a:gridCol w="1419073"/>
                <a:gridCol w="1141747"/>
                <a:gridCol w="1280410"/>
                <a:gridCol w="1280410"/>
                <a:gridCol w="1280410"/>
                <a:gridCol w="1280410"/>
                <a:gridCol w="1280410"/>
              </a:tblGrid>
              <a:tr h="370840">
                <a:tc>
                  <a:txBody>
                    <a:bodyPr/>
                    <a:lstStyle/>
                    <a:p>
                      <a:pPr lvl="0" algn="r"/>
                      <a:r>
                        <a:rPr lang="en-US" sz="1400" b="0" dirty="0" smtClean="0">
                          <a:solidFill>
                            <a:schemeClr val="tx1"/>
                          </a:solidFill>
                        </a:rPr>
                        <a:t> Ion 520</a:t>
                      </a:r>
                      <a:r>
                        <a:rPr lang="en-US" sz="1400" b="0" baseline="30000" dirty="0" smtClean="0">
                          <a:solidFill>
                            <a:schemeClr val="tx1"/>
                          </a:solidFill>
                        </a:rPr>
                        <a:t>™</a:t>
                      </a:r>
                      <a:r>
                        <a:rPr lang="en-US" sz="1400" b="0" dirty="0" smtClean="0">
                          <a:solidFill>
                            <a:schemeClr val="tx1"/>
                          </a:solidFill>
                        </a:rPr>
                        <a:t> Chip</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2.5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~1 </a:t>
                      </a:r>
                      <a:r>
                        <a:rPr lang="en-US" sz="1400" b="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~5</a:t>
                      </a:r>
                      <a:r>
                        <a:rPr lang="en-US" sz="1400" b="0" baseline="0" dirty="0" smtClean="0">
                          <a:solidFill>
                            <a:schemeClr val="tx1"/>
                          </a:solidFill>
                        </a:rPr>
                        <a:t> </a:t>
                      </a:r>
                      <a:r>
                        <a:rPr lang="en-US" sz="1400" b="0" baseline="0" dirty="0" err="1" smtClean="0">
                          <a:solidFill>
                            <a:schemeClr val="tx1"/>
                          </a:solidFill>
                        </a:rPr>
                        <a:t>hr</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1-2 Gb</a:t>
                      </a:r>
                      <a:endParaRPr lang="en-US" sz="1400" b="0" dirty="0">
                        <a:solidFill>
                          <a:schemeClr val="tx1"/>
                        </a:solidFill>
                      </a:endParaRPr>
                    </a:p>
                  </a:txBody>
                  <a:tcPr marL="79670" marR="79670" marT="39835" marB="39835" anchor="ctr">
                    <a:noFill/>
                  </a:tcPr>
                </a:tc>
                <a:tc>
                  <a:txBody>
                    <a:bodyPr/>
                    <a:lstStyle/>
                    <a:p>
                      <a:pPr algn="ctr"/>
                      <a:r>
                        <a:rPr lang="en-US" sz="1400" b="0" dirty="0" smtClean="0">
                          <a:solidFill>
                            <a:schemeClr val="tx1"/>
                          </a:solidFill>
                        </a:rPr>
                        <a:t>3-5 M</a:t>
                      </a:r>
                      <a:endParaRPr lang="en-US" sz="1400" b="0" dirty="0">
                        <a:solidFill>
                          <a:schemeClr val="tx1"/>
                        </a:solidFill>
                      </a:endParaRPr>
                    </a:p>
                  </a:txBody>
                  <a:tcPr marL="79670" marR="79670" marT="39835" marB="39835" anchor="ctr">
                    <a:noFill/>
                  </a:tcPr>
                </a:tc>
                <a:tc>
                  <a:txBody>
                    <a:bodyPr/>
                    <a:lstStyle/>
                    <a:p>
                      <a:pPr algn="l"/>
                      <a:r>
                        <a:rPr lang="en-US" sz="1400" b="0" dirty="0" smtClean="0">
                          <a:solidFill>
                            <a:schemeClr val="tx1"/>
                          </a:solidFill>
                        </a:rPr>
                        <a:t>Up to 400bp</a:t>
                      </a:r>
                      <a:endParaRPr lang="en-US" sz="800" b="0" kern="1200" dirty="0" smtClean="0">
                        <a:solidFill>
                          <a:schemeClr val="tx1"/>
                        </a:solidFill>
                        <a:latin typeface="+mn-lt"/>
                        <a:ea typeface="+mn-ea"/>
                        <a:cs typeface="+mn-cs"/>
                      </a:endParaRPr>
                    </a:p>
                  </a:txBody>
                  <a:tcPr marL="79670" marR="79670" marT="39835" marB="39835" anchor="ctr">
                    <a:noFill/>
                  </a:tcPr>
                </a:tc>
              </a:tr>
            </a:tbl>
          </a:graphicData>
        </a:graphic>
      </p:graphicFrame>
      <p:pic>
        <p:nvPicPr>
          <p:cNvPr id="12" name="Picture 11" descr="Q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366" y="2667000"/>
            <a:ext cx="302062" cy="271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chip_one cropp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366" y="3374636"/>
            <a:ext cx="302634" cy="272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chip_three cropp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990" y="4052742"/>
            <a:ext cx="302021" cy="272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9273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4171741" y="2506863"/>
            <a:ext cx="675249" cy="174439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7" name="Rectangle 26"/>
          <p:cNvSpPr/>
          <p:nvPr/>
        </p:nvSpPr>
        <p:spPr bwMode="auto">
          <a:xfrm>
            <a:off x="5512190" y="2506863"/>
            <a:ext cx="685800" cy="174439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8" name="Rectangle 27"/>
          <p:cNvSpPr/>
          <p:nvPr/>
        </p:nvSpPr>
        <p:spPr bwMode="auto">
          <a:xfrm>
            <a:off x="6876757" y="2506863"/>
            <a:ext cx="675249" cy="174439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5" name="Rectangle 24"/>
          <p:cNvSpPr/>
          <p:nvPr/>
        </p:nvSpPr>
        <p:spPr bwMode="auto">
          <a:xfrm>
            <a:off x="2823587" y="2506863"/>
            <a:ext cx="675249" cy="1744394"/>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4" name="Right Arrow 23"/>
          <p:cNvSpPr/>
          <p:nvPr/>
        </p:nvSpPr>
        <p:spPr bwMode="auto">
          <a:xfrm>
            <a:off x="2158582" y="1443255"/>
            <a:ext cx="6492240" cy="41972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2" name="Title 1"/>
          <p:cNvSpPr>
            <a:spLocks noGrp="1"/>
          </p:cNvSpPr>
          <p:nvPr>
            <p:ph type="title"/>
          </p:nvPr>
        </p:nvSpPr>
        <p:spPr>
          <a:xfrm>
            <a:off x="236358" y="38100"/>
            <a:ext cx="8907642" cy="700088"/>
          </a:xfrm>
        </p:spPr>
        <p:txBody>
          <a:bodyPr/>
          <a:lstStyle/>
          <a:p>
            <a:r>
              <a:rPr lang="en-US" sz="2000" dirty="0" smtClean="0"/>
              <a:t>Ion Chef System for Automated Library &amp; Template Prep with Ion S5 Systems</a:t>
            </a:r>
            <a:br>
              <a:rPr lang="en-US" sz="2000" dirty="0" smtClean="0"/>
            </a:br>
            <a:r>
              <a:rPr lang="en-US" sz="1800" i="1" dirty="0" smtClean="0"/>
              <a:t>Up to 40 Libraries Per Week At Optimized Workflow</a:t>
            </a:r>
            <a:endParaRPr lang="en-US" sz="1800" i="1" dirty="0"/>
          </a:p>
        </p:txBody>
      </p:sp>
      <p:sp>
        <p:nvSpPr>
          <p:cNvPr id="8" name="Pentagon 7"/>
          <p:cNvSpPr/>
          <p:nvPr/>
        </p:nvSpPr>
        <p:spPr bwMode="auto">
          <a:xfrm>
            <a:off x="2248525" y="2599994"/>
            <a:ext cx="1963711" cy="404735"/>
          </a:xfrm>
          <a:prstGeom prst="homePlate">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9" name="Pentagon 8"/>
          <p:cNvSpPr/>
          <p:nvPr/>
        </p:nvSpPr>
        <p:spPr bwMode="auto">
          <a:xfrm>
            <a:off x="4863922" y="2599994"/>
            <a:ext cx="640080" cy="404735"/>
          </a:xfrm>
          <a:prstGeom prst="homePlate">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0" name="Pentagon 9"/>
          <p:cNvSpPr/>
          <p:nvPr/>
        </p:nvSpPr>
        <p:spPr bwMode="auto">
          <a:xfrm>
            <a:off x="6235255" y="2599994"/>
            <a:ext cx="640080" cy="404735"/>
          </a:xfrm>
          <a:prstGeom prst="homePlate">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1" name="Pentagon 10"/>
          <p:cNvSpPr/>
          <p:nvPr/>
        </p:nvSpPr>
        <p:spPr bwMode="auto">
          <a:xfrm>
            <a:off x="4250902" y="3153382"/>
            <a:ext cx="640080" cy="404735"/>
          </a:xfrm>
          <a:prstGeom prst="homePlat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2" name="Pentagon 11"/>
          <p:cNvSpPr/>
          <p:nvPr/>
        </p:nvSpPr>
        <p:spPr bwMode="auto">
          <a:xfrm>
            <a:off x="4863922" y="3759232"/>
            <a:ext cx="640080" cy="404735"/>
          </a:xfrm>
          <a:prstGeom prst="homePlat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3" name="Pentagon 12"/>
          <p:cNvSpPr/>
          <p:nvPr/>
        </p:nvSpPr>
        <p:spPr bwMode="auto">
          <a:xfrm>
            <a:off x="5600671" y="3153382"/>
            <a:ext cx="640080" cy="404735"/>
          </a:xfrm>
          <a:prstGeom prst="homePlat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4" name="Pentagon 13"/>
          <p:cNvSpPr/>
          <p:nvPr/>
        </p:nvSpPr>
        <p:spPr bwMode="auto">
          <a:xfrm>
            <a:off x="7639987" y="3759232"/>
            <a:ext cx="640080" cy="404735"/>
          </a:xfrm>
          <a:prstGeom prst="homePlat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5" name="Pentagon 14"/>
          <p:cNvSpPr/>
          <p:nvPr/>
        </p:nvSpPr>
        <p:spPr bwMode="auto">
          <a:xfrm>
            <a:off x="6936372" y="3153382"/>
            <a:ext cx="640080" cy="404735"/>
          </a:xfrm>
          <a:prstGeom prst="homePlate">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16" name="Pentagon 15"/>
          <p:cNvSpPr/>
          <p:nvPr/>
        </p:nvSpPr>
        <p:spPr bwMode="auto">
          <a:xfrm>
            <a:off x="6235255" y="3759232"/>
            <a:ext cx="640080" cy="404735"/>
          </a:xfrm>
          <a:prstGeom prst="homePlat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80626229"/>
              </p:ext>
            </p:extLst>
          </p:nvPr>
        </p:nvGraphicFramePr>
        <p:xfrm>
          <a:off x="209859" y="1925157"/>
          <a:ext cx="8689193" cy="2324692"/>
        </p:xfrm>
        <a:graphic>
          <a:graphicData uri="http://schemas.openxmlformats.org/drawingml/2006/table">
            <a:tbl>
              <a:tblPr/>
              <a:tblGrid>
                <a:gridCol w="1188720"/>
                <a:gridCol w="746023"/>
                <a:gridCol w="675445"/>
                <a:gridCol w="675445"/>
                <a:gridCol w="675445"/>
                <a:gridCol w="675445"/>
                <a:gridCol w="675445"/>
                <a:gridCol w="675445"/>
                <a:gridCol w="675445"/>
                <a:gridCol w="675445"/>
                <a:gridCol w="675445"/>
                <a:gridCol w="675445"/>
              </a:tblGrid>
              <a:tr h="581173">
                <a:tc>
                  <a:txBody>
                    <a:bodyPr/>
                    <a:lstStyle/>
                    <a:p>
                      <a:pPr algn="l" fontAlgn="b"/>
                      <a:r>
                        <a:rPr lang="en-US" sz="1600" b="1" i="0" u="none" strike="noStrike" dirty="0" smtClean="0">
                          <a:solidFill>
                            <a:srgbClr val="000000"/>
                          </a:solidFill>
                          <a:effectLst/>
                          <a:latin typeface="Calibri"/>
                        </a:rPr>
                        <a:t>Workflow</a:t>
                      </a:r>
                      <a:endParaRPr lang="en-US" sz="1600" b="0" i="0" u="none" strike="noStrike" dirty="0">
                        <a:solidFill>
                          <a:srgbClr val="000000"/>
                        </a:solidFill>
                        <a:effectLst/>
                        <a:latin typeface="Calibri"/>
                      </a:endParaRPr>
                    </a:p>
                  </a:txBody>
                  <a:tcPr marL="9525" marR="9525" marT="9525" marB="0" anchor="ctr">
                    <a:lnL>
                      <a:noFill/>
                    </a:lnL>
                    <a:lnR>
                      <a:noFill/>
                    </a:lnR>
                    <a:lnT>
                      <a:noFill/>
                    </a:lnT>
                    <a:lnB>
                      <a:noFill/>
                    </a:lnB>
                    <a:solidFill>
                      <a:schemeClr val="tx2">
                        <a:lumMod val="20000"/>
                        <a:lumOff val="80000"/>
                      </a:schemeClr>
                    </a:solidFill>
                  </a:tcPr>
                </a:tc>
                <a:tc>
                  <a:txBody>
                    <a:bodyPr/>
                    <a:lstStyle/>
                    <a:p>
                      <a:pPr algn="ctr" fontAlgn="b"/>
                      <a:r>
                        <a:rPr lang="en-US" sz="1600" b="0" i="1" u="none" strike="noStrike" dirty="0">
                          <a:solidFill>
                            <a:srgbClr val="000000"/>
                          </a:solidFill>
                          <a:effectLst/>
                          <a:latin typeface="Calibri"/>
                        </a:rPr>
                        <a:t>Unit</a:t>
                      </a:r>
                    </a:p>
                  </a:txBody>
                  <a:tcPr marL="9525" marR="9525" marT="9525" marB="0" anchor="ctr">
                    <a:lnL>
                      <a:noFill/>
                    </a:lnL>
                    <a:lnR>
                      <a:noFill/>
                    </a:lnR>
                    <a:lnT>
                      <a:noFill/>
                    </a:lnT>
                    <a:lnB>
                      <a:noFill/>
                    </a:lnB>
                    <a:noFill/>
                  </a:tcPr>
                </a:tc>
                <a:tc>
                  <a:txBody>
                    <a:bodyPr/>
                    <a:lstStyle/>
                    <a:p>
                      <a:pPr algn="ctr" fontAlgn="b"/>
                      <a:r>
                        <a:rPr lang="en-US" sz="1600" b="1" i="0" u="none" strike="noStrike" dirty="0">
                          <a:solidFill>
                            <a:srgbClr val="000000"/>
                          </a:solidFill>
                          <a:effectLst/>
                          <a:latin typeface="Calibri"/>
                        </a:rPr>
                        <a:t>Day</a:t>
                      </a:r>
                    </a:p>
                  </a:txBody>
                  <a:tcPr marL="9525" marR="9525" marT="9525" marB="0" anchor="ctr">
                    <a:lnL>
                      <a:noFill/>
                    </a:lnL>
                    <a:lnR>
                      <a:noFill/>
                    </a:lnR>
                    <a:lnT>
                      <a:noFill/>
                    </a:lnT>
                    <a:lnB>
                      <a:noFill/>
                    </a:lnB>
                    <a:noFill/>
                  </a:tcPr>
                </a:tc>
                <a:tc>
                  <a:txBody>
                    <a:bodyPr/>
                    <a:lstStyle/>
                    <a:p>
                      <a:pPr algn="ctr" fontAlgn="b"/>
                      <a:r>
                        <a:rPr lang="en-US" sz="1600" b="1" i="0" u="none" strike="noStrike" dirty="0">
                          <a:solidFill>
                            <a:schemeClr val="tx1"/>
                          </a:solidFill>
                          <a:effectLst/>
                          <a:latin typeface="Calibri"/>
                        </a:rPr>
                        <a:t>Night</a:t>
                      </a:r>
                    </a:p>
                  </a:txBody>
                  <a:tcPr marL="9525" marR="9525" marT="9525" marB="0" anchor="ctr">
                    <a:lnL>
                      <a:noFill/>
                    </a:lnL>
                    <a:lnR>
                      <a:noFill/>
                    </a:lnR>
                    <a:lnT>
                      <a:noFill/>
                    </a:lnT>
                    <a:lnB>
                      <a:noFill/>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Day</a:t>
                      </a:r>
                    </a:p>
                  </a:txBody>
                  <a:tcPr marL="9525" marR="9525" marT="9525" marB="0" anchor="ctr">
                    <a:lnL>
                      <a:noFill/>
                    </a:lnL>
                    <a:lnR>
                      <a:noFill/>
                    </a:lnR>
                    <a:lnT>
                      <a:noFill/>
                    </a:lnT>
                    <a:lnB>
                      <a:noFill/>
                    </a:lnB>
                    <a:noFill/>
                  </a:tcPr>
                </a:tc>
                <a:tc>
                  <a:txBody>
                    <a:bodyPr/>
                    <a:lstStyle/>
                    <a:p>
                      <a:pPr algn="ctr" fontAlgn="b"/>
                      <a:r>
                        <a:rPr lang="en-US" sz="1600" b="1" i="0" u="none" strike="noStrike" dirty="0">
                          <a:solidFill>
                            <a:schemeClr val="tx1"/>
                          </a:solidFill>
                          <a:effectLst/>
                          <a:latin typeface="Calibri"/>
                        </a:rPr>
                        <a:t>Night</a:t>
                      </a:r>
                    </a:p>
                  </a:txBody>
                  <a:tcPr marL="9525" marR="9525" marT="9525" marB="0" anchor="ctr">
                    <a:lnL>
                      <a:noFill/>
                    </a:lnL>
                    <a:lnR>
                      <a:noFill/>
                    </a:lnR>
                    <a:lnT>
                      <a:noFill/>
                    </a:lnT>
                    <a:lnB>
                      <a:noFill/>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Day </a:t>
                      </a:r>
                    </a:p>
                  </a:txBody>
                  <a:tcPr marL="9525" marR="9525" marT="9525" marB="0" anchor="ctr">
                    <a:lnL>
                      <a:noFill/>
                    </a:lnL>
                    <a:lnR>
                      <a:noFill/>
                    </a:lnR>
                    <a:lnT>
                      <a:noFill/>
                    </a:lnT>
                    <a:lnB>
                      <a:noFill/>
                    </a:lnB>
                    <a:noFill/>
                  </a:tcPr>
                </a:tc>
                <a:tc>
                  <a:txBody>
                    <a:bodyPr/>
                    <a:lstStyle/>
                    <a:p>
                      <a:pPr algn="ctr" fontAlgn="b"/>
                      <a:r>
                        <a:rPr lang="en-US" sz="1600" b="1" i="0" u="none" strike="noStrike" dirty="0">
                          <a:solidFill>
                            <a:schemeClr val="tx1"/>
                          </a:solidFill>
                          <a:effectLst/>
                          <a:latin typeface="Calibri"/>
                        </a:rPr>
                        <a:t>Night</a:t>
                      </a:r>
                    </a:p>
                  </a:txBody>
                  <a:tcPr marL="9525" marR="9525" marT="9525" marB="0" anchor="ctr">
                    <a:lnL>
                      <a:noFill/>
                    </a:lnL>
                    <a:lnR>
                      <a:noFill/>
                    </a:lnR>
                    <a:lnT>
                      <a:noFill/>
                    </a:lnT>
                    <a:lnB>
                      <a:noFill/>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Day</a:t>
                      </a:r>
                    </a:p>
                  </a:txBody>
                  <a:tcPr marL="9525" marR="9525" marT="9525" marB="0" anchor="ctr">
                    <a:lnL>
                      <a:noFill/>
                    </a:lnL>
                    <a:lnR>
                      <a:noFill/>
                    </a:lnR>
                    <a:lnT>
                      <a:noFill/>
                    </a:lnT>
                    <a:lnB>
                      <a:noFill/>
                    </a:lnB>
                    <a:noFill/>
                  </a:tcPr>
                </a:tc>
                <a:tc>
                  <a:txBody>
                    <a:bodyPr/>
                    <a:lstStyle/>
                    <a:p>
                      <a:pPr algn="ctr" fontAlgn="b"/>
                      <a:r>
                        <a:rPr lang="en-US" sz="1600" b="1" i="0" u="none" strike="noStrike" dirty="0">
                          <a:solidFill>
                            <a:schemeClr val="tx1"/>
                          </a:solidFill>
                          <a:effectLst/>
                          <a:latin typeface="Calibri"/>
                        </a:rPr>
                        <a:t>Night</a:t>
                      </a:r>
                    </a:p>
                  </a:txBody>
                  <a:tcPr marL="9525" marR="9525" marT="9525" marB="0" anchor="ctr">
                    <a:lnL>
                      <a:noFill/>
                    </a:lnL>
                    <a:lnR>
                      <a:noFill/>
                    </a:lnR>
                    <a:lnT>
                      <a:noFill/>
                    </a:lnT>
                    <a:lnB>
                      <a:noFill/>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Day</a:t>
                      </a:r>
                    </a:p>
                  </a:txBody>
                  <a:tcPr marL="9525" marR="9525" marT="9525" marB="0" anchor="ctr">
                    <a:lnL>
                      <a:noFill/>
                    </a:lnL>
                    <a:lnR>
                      <a:noFill/>
                    </a:lnR>
                    <a:lnT>
                      <a:noFill/>
                    </a:lnT>
                    <a:lnB>
                      <a:noFill/>
                    </a:lnB>
                    <a:noFill/>
                  </a:tcPr>
                </a:tc>
                <a:tc>
                  <a:txBody>
                    <a:bodyPr/>
                    <a:lstStyle/>
                    <a:p>
                      <a:pPr algn="ctr" fontAlgn="b"/>
                      <a:r>
                        <a:rPr lang="en-US" sz="1600" b="1" i="0" u="none" strike="noStrike" dirty="0">
                          <a:solidFill>
                            <a:srgbClr val="000000"/>
                          </a:solidFill>
                          <a:effectLst/>
                          <a:latin typeface="Calibri"/>
                        </a:rPr>
                        <a:t>Totals</a:t>
                      </a:r>
                    </a:p>
                  </a:txBody>
                  <a:tcPr marL="9525" marR="9525" marT="9525" marB="0" anchor="ctr">
                    <a:lnL>
                      <a:noFill/>
                    </a:lnL>
                    <a:lnR>
                      <a:noFill/>
                    </a:lnR>
                    <a:lnT>
                      <a:noFill/>
                    </a:lnT>
                    <a:lnB>
                      <a:noFill/>
                    </a:lnB>
                    <a:noFill/>
                  </a:tcPr>
                </a:tc>
              </a:tr>
              <a:tr h="581173">
                <a:tc>
                  <a:txBody>
                    <a:bodyPr/>
                    <a:lstStyle/>
                    <a:p>
                      <a:pPr algn="l" fontAlgn="b"/>
                      <a:r>
                        <a:rPr lang="en-US" sz="1600" b="1" i="0" u="none" strike="noStrike" dirty="0" smtClean="0">
                          <a:solidFill>
                            <a:srgbClr val="000000"/>
                          </a:solidFill>
                          <a:effectLst/>
                          <a:latin typeface="Calibri"/>
                        </a:rPr>
                        <a:t>Library </a:t>
                      </a:r>
                      <a:r>
                        <a:rPr lang="en-US" sz="1600" b="1" i="0" u="none" strike="noStrike" dirty="0">
                          <a:solidFill>
                            <a:srgbClr val="000000"/>
                          </a:solidFill>
                          <a:effectLst/>
                          <a:latin typeface="Calibri"/>
                        </a:rPr>
                        <a:t>Prep</a:t>
                      </a:r>
                    </a:p>
                  </a:txBody>
                  <a:tcPr marL="9525" marR="9525" marT="9525" marB="0" anchor="ctr">
                    <a:lnL>
                      <a:noFill/>
                    </a:lnL>
                    <a:lnR>
                      <a:noFill/>
                    </a:lnR>
                    <a:lnT>
                      <a:noFill/>
                    </a:lnT>
                    <a:lnB>
                      <a:noFill/>
                    </a:lnB>
                    <a:solidFill>
                      <a:schemeClr val="tx2">
                        <a:lumMod val="20000"/>
                        <a:lumOff val="80000"/>
                      </a:schemeClr>
                    </a:solidFill>
                  </a:tcPr>
                </a:tc>
                <a:tc>
                  <a:txBody>
                    <a:bodyPr/>
                    <a:lstStyle/>
                    <a:p>
                      <a:pPr algn="ctr" fontAlgn="b"/>
                      <a:r>
                        <a:rPr lang="en-US" sz="1600" b="0" i="1" u="none" strike="noStrike">
                          <a:solidFill>
                            <a:srgbClr val="000000"/>
                          </a:solidFill>
                          <a:effectLst/>
                          <a:latin typeface="Calibri"/>
                        </a:rPr>
                        <a:t>Samples</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40</a:t>
                      </a:r>
                    </a:p>
                  </a:txBody>
                  <a:tcPr marL="9525" marR="9525" marT="9525" marB="0" anchor="ctr">
                    <a:lnL>
                      <a:noFill/>
                    </a:lnL>
                    <a:lnR>
                      <a:noFill/>
                    </a:lnR>
                    <a:lnT>
                      <a:noFill/>
                    </a:lnT>
                    <a:lnB>
                      <a:noFill/>
                    </a:lnB>
                  </a:tcPr>
                </a:tc>
              </a:tr>
              <a:tr h="581173">
                <a:tc>
                  <a:txBody>
                    <a:bodyPr/>
                    <a:lstStyle/>
                    <a:p>
                      <a:pPr algn="l" fontAlgn="b"/>
                      <a:r>
                        <a:rPr lang="en-US" sz="1600" b="1" i="0" u="none" strike="noStrike" dirty="0" err="1" smtClean="0">
                          <a:solidFill>
                            <a:srgbClr val="000000"/>
                          </a:solidFill>
                          <a:effectLst/>
                          <a:latin typeface="Calibri"/>
                        </a:rPr>
                        <a:t>Templating</a:t>
                      </a:r>
                      <a:endParaRPr lang="en-US" sz="1600" b="1" i="0" u="none" strike="noStrike" dirty="0">
                        <a:solidFill>
                          <a:srgbClr val="000000"/>
                        </a:solidFill>
                        <a:effectLst/>
                        <a:latin typeface="Calibri"/>
                      </a:endParaRPr>
                    </a:p>
                  </a:txBody>
                  <a:tcPr marL="9525" marR="9525" marT="9525" marB="0" anchor="ctr">
                    <a:lnL>
                      <a:noFill/>
                    </a:lnL>
                    <a:lnR>
                      <a:noFill/>
                    </a:lnR>
                    <a:lnT>
                      <a:noFill/>
                    </a:lnT>
                    <a:lnB>
                      <a:noFill/>
                    </a:lnB>
                    <a:solidFill>
                      <a:schemeClr val="tx2">
                        <a:lumMod val="20000"/>
                        <a:lumOff val="80000"/>
                      </a:schemeClr>
                    </a:solidFill>
                  </a:tcPr>
                </a:tc>
                <a:tc>
                  <a:txBody>
                    <a:bodyPr/>
                    <a:lstStyle/>
                    <a:p>
                      <a:pPr algn="ctr" fontAlgn="b"/>
                      <a:r>
                        <a:rPr lang="en-US" sz="1600" b="0" i="1" u="none" strike="noStrike">
                          <a:solidFill>
                            <a:srgbClr val="000000"/>
                          </a:solidFill>
                          <a:effectLst/>
                          <a:latin typeface="Calibri"/>
                        </a:rPr>
                        <a:t>Samples</a:t>
                      </a: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16</a:t>
                      </a: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a:rPr>
                        <a:t>16</a:t>
                      </a: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a:rPr>
                        <a:t>8</a:t>
                      </a: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40</a:t>
                      </a:r>
                    </a:p>
                  </a:txBody>
                  <a:tcPr marL="9525" marR="9525" marT="9525" marB="0" anchor="ctr">
                    <a:lnL>
                      <a:noFill/>
                    </a:lnL>
                    <a:lnR>
                      <a:noFill/>
                    </a:lnR>
                    <a:lnT>
                      <a:noFill/>
                    </a:lnT>
                    <a:lnB>
                      <a:noFill/>
                    </a:lnB>
                  </a:tcPr>
                </a:tc>
              </a:tr>
              <a:tr h="581173">
                <a:tc>
                  <a:txBody>
                    <a:bodyPr/>
                    <a:lstStyle/>
                    <a:p>
                      <a:pPr algn="l" fontAlgn="b"/>
                      <a:r>
                        <a:rPr lang="en-US" sz="1600" b="1" i="0" u="none" strike="noStrike" dirty="0" smtClean="0">
                          <a:solidFill>
                            <a:srgbClr val="000000"/>
                          </a:solidFill>
                          <a:effectLst/>
                          <a:latin typeface="Calibri"/>
                        </a:rPr>
                        <a:t>Sequencing</a:t>
                      </a:r>
                      <a:endParaRPr lang="en-US" sz="1600" b="1" i="0" u="none" strike="noStrike" dirty="0">
                        <a:solidFill>
                          <a:srgbClr val="000000"/>
                        </a:solidFill>
                        <a:effectLst/>
                        <a:latin typeface="Calibri"/>
                      </a:endParaRPr>
                    </a:p>
                  </a:txBody>
                  <a:tcPr marL="9525" marR="9525" marT="9525" marB="0" anchor="ctr">
                    <a:lnL>
                      <a:noFill/>
                    </a:lnL>
                    <a:lnR>
                      <a:noFill/>
                    </a:lnR>
                    <a:lnT>
                      <a:noFill/>
                    </a:lnT>
                    <a:lnB>
                      <a:noFill/>
                    </a:lnB>
                    <a:solidFill>
                      <a:schemeClr val="tx2">
                        <a:lumMod val="20000"/>
                        <a:lumOff val="80000"/>
                      </a:schemeClr>
                    </a:solidFill>
                  </a:tcPr>
                </a:tc>
                <a:tc>
                  <a:txBody>
                    <a:bodyPr/>
                    <a:lstStyle/>
                    <a:p>
                      <a:pPr algn="ctr" fontAlgn="b"/>
                      <a:r>
                        <a:rPr lang="en-US" sz="1600" b="0" i="1" u="none" strike="noStrike" dirty="0">
                          <a:solidFill>
                            <a:srgbClr val="000000"/>
                          </a:solidFill>
                          <a:effectLst/>
                          <a:latin typeface="Calibri"/>
                        </a:rPr>
                        <a:t>Chip</a:t>
                      </a:r>
                    </a:p>
                  </a:txBody>
                  <a:tcPr marL="9525" marR="9525" marT="9525" marB="0" anchor="ctr">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a:rPr>
                        <a:t>2</a:t>
                      </a:r>
                    </a:p>
                  </a:txBody>
                  <a:tcPr marL="9525" marR="9525" marT="9525" marB="0" anchor="ctr">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a:rPr>
                        <a:t>2</a:t>
                      </a:r>
                    </a:p>
                  </a:txBody>
                  <a:tcPr marL="9525" marR="9525" marT="9525" marB="0" anchor="ctr">
                    <a:lnL>
                      <a:noFill/>
                    </a:lnL>
                    <a:lnR>
                      <a:noFill/>
                    </a:lnR>
                    <a:lnT>
                      <a:noFill/>
                    </a:lnT>
                    <a:lnB>
                      <a:noFill/>
                    </a:lnB>
                  </a:tcPr>
                </a:tc>
                <a:tc>
                  <a:txBody>
                    <a:bodyPr/>
                    <a:lstStyle/>
                    <a:p>
                      <a:pPr algn="ctr" fontAlgn="b"/>
                      <a:endParaRPr lang="en-US" sz="1600" b="0" i="0" u="none" strike="noStrike" dirty="0">
                        <a:solidFill>
                          <a:srgbClr val="000000"/>
                        </a:solidFill>
                        <a:effectLst/>
                        <a:latin typeface="Calibri"/>
                      </a:endParaRP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a:rPr>
                        <a:t>1</a:t>
                      </a:r>
                    </a:p>
                  </a:txBody>
                  <a:tcPr marL="9525" marR="9525" marT="9525" marB="0" anchor="ctr">
                    <a:lnL>
                      <a:noFill/>
                    </a:lnL>
                    <a:lnR>
                      <a:noFill/>
                    </a:lnR>
                    <a:lnT>
                      <a:noFill/>
                    </a:lnT>
                    <a:lnB>
                      <a:noFill/>
                    </a:lnB>
                  </a:tcPr>
                </a:tc>
                <a:tc>
                  <a:txBody>
                    <a:bodyPr/>
                    <a:lstStyle/>
                    <a:p>
                      <a:pPr algn="ctr" fontAlgn="b"/>
                      <a:r>
                        <a:rPr lang="en-US" sz="2400" b="1" i="0" u="none" strike="noStrike" dirty="0">
                          <a:solidFill>
                            <a:srgbClr val="000000"/>
                          </a:solidFill>
                          <a:effectLst/>
                          <a:latin typeface="Calibri"/>
                        </a:rPr>
                        <a:t>5</a:t>
                      </a:r>
                    </a:p>
                  </a:txBody>
                  <a:tcPr marL="9525" marR="9525" marT="9525" marB="0" anchor="ctr">
                    <a:lnL>
                      <a:noFill/>
                    </a:lnL>
                    <a:lnR>
                      <a:noFill/>
                    </a:lnR>
                    <a:lnT>
                      <a:noFill/>
                    </a:lnT>
                    <a:lnB>
                      <a:noFill/>
                    </a:lnB>
                  </a:tcPr>
                </a:tc>
              </a:tr>
            </a:tbl>
          </a:graphicData>
        </a:graphic>
      </p:graphicFrame>
      <p:sp>
        <p:nvSpPr>
          <p:cNvPr id="19" name="TextBox 18"/>
          <p:cNvSpPr txBox="1"/>
          <p:nvPr/>
        </p:nvSpPr>
        <p:spPr>
          <a:xfrm>
            <a:off x="2314482" y="1436700"/>
            <a:ext cx="1188720" cy="442674"/>
          </a:xfrm>
          <a:prstGeom prst="roundRect">
            <a:avLst/>
          </a:prstGeom>
          <a:solidFill>
            <a:schemeClr val="bg1"/>
          </a:solidFill>
          <a:ln>
            <a:solidFill>
              <a:schemeClr val="tx1"/>
            </a:solidFill>
          </a:ln>
        </p:spPr>
        <p:txBody>
          <a:bodyPr wrap="square" rtlCol="0">
            <a:spAutoFit/>
          </a:bodyPr>
          <a:lstStyle/>
          <a:p>
            <a:pPr algn="ctr"/>
            <a:r>
              <a:rPr lang="en-US" sz="2000" b="1" dirty="0" smtClean="0"/>
              <a:t>Mon</a:t>
            </a:r>
            <a:endParaRPr lang="en-US" sz="2000" b="1" dirty="0"/>
          </a:p>
        </p:txBody>
      </p:sp>
      <p:sp>
        <p:nvSpPr>
          <p:cNvPr id="20" name="TextBox 19"/>
          <p:cNvSpPr txBox="1"/>
          <p:nvPr/>
        </p:nvSpPr>
        <p:spPr>
          <a:xfrm>
            <a:off x="3626736" y="1436700"/>
            <a:ext cx="1188720" cy="442674"/>
          </a:xfrm>
          <a:prstGeom prst="roundRect">
            <a:avLst/>
          </a:prstGeom>
          <a:solidFill>
            <a:schemeClr val="bg1"/>
          </a:solidFill>
          <a:ln>
            <a:solidFill>
              <a:schemeClr val="tx1"/>
            </a:solidFill>
          </a:ln>
        </p:spPr>
        <p:txBody>
          <a:bodyPr wrap="square" rtlCol="0">
            <a:spAutoFit/>
          </a:bodyPr>
          <a:lstStyle/>
          <a:p>
            <a:pPr algn="ctr"/>
            <a:r>
              <a:rPr lang="en-US" sz="2000" b="1" dirty="0" smtClean="0"/>
              <a:t>Tue</a:t>
            </a:r>
            <a:endParaRPr lang="en-US" sz="2000" b="1" dirty="0"/>
          </a:p>
        </p:txBody>
      </p:sp>
      <p:sp>
        <p:nvSpPr>
          <p:cNvPr id="21" name="TextBox 20"/>
          <p:cNvSpPr txBox="1"/>
          <p:nvPr/>
        </p:nvSpPr>
        <p:spPr>
          <a:xfrm>
            <a:off x="4938990" y="1436696"/>
            <a:ext cx="1188720" cy="442674"/>
          </a:xfrm>
          <a:prstGeom prst="roundRect">
            <a:avLst/>
          </a:prstGeom>
          <a:solidFill>
            <a:schemeClr val="bg1"/>
          </a:solidFill>
          <a:ln>
            <a:solidFill>
              <a:schemeClr val="tx1"/>
            </a:solidFill>
          </a:ln>
        </p:spPr>
        <p:txBody>
          <a:bodyPr wrap="square" rtlCol="0">
            <a:spAutoFit/>
          </a:bodyPr>
          <a:lstStyle/>
          <a:p>
            <a:pPr algn="ctr"/>
            <a:r>
              <a:rPr lang="en-US" sz="2000" b="1" dirty="0" smtClean="0"/>
              <a:t>Wed</a:t>
            </a:r>
            <a:endParaRPr lang="en-US" sz="2000" b="1" dirty="0"/>
          </a:p>
        </p:txBody>
      </p:sp>
      <p:sp>
        <p:nvSpPr>
          <p:cNvPr id="22" name="TextBox 21"/>
          <p:cNvSpPr txBox="1"/>
          <p:nvPr/>
        </p:nvSpPr>
        <p:spPr>
          <a:xfrm>
            <a:off x="6251244" y="1436696"/>
            <a:ext cx="1188720" cy="442674"/>
          </a:xfrm>
          <a:prstGeom prst="roundRect">
            <a:avLst/>
          </a:prstGeom>
          <a:solidFill>
            <a:schemeClr val="bg1"/>
          </a:solidFill>
          <a:ln>
            <a:solidFill>
              <a:schemeClr val="tx1"/>
            </a:solidFill>
          </a:ln>
        </p:spPr>
        <p:txBody>
          <a:bodyPr wrap="square" rtlCol="0">
            <a:spAutoFit/>
          </a:bodyPr>
          <a:lstStyle/>
          <a:p>
            <a:pPr algn="ctr"/>
            <a:r>
              <a:rPr lang="en-US" sz="2000" b="1" dirty="0" smtClean="0"/>
              <a:t>Thu</a:t>
            </a:r>
            <a:endParaRPr lang="en-US" sz="2000" b="1" dirty="0"/>
          </a:p>
        </p:txBody>
      </p:sp>
      <p:sp>
        <p:nvSpPr>
          <p:cNvPr id="23" name="TextBox 22"/>
          <p:cNvSpPr txBox="1"/>
          <p:nvPr/>
        </p:nvSpPr>
        <p:spPr>
          <a:xfrm>
            <a:off x="7563496" y="1421706"/>
            <a:ext cx="640080" cy="442674"/>
          </a:xfrm>
          <a:prstGeom prst="roundRect">
            <a:avLst/>
          </a:prstGeom>
          <a:solidFill>
            <a:schemeClr val="bg1"/>
          </a:solidFill>
          <a:ln>
            <a:solidFill>
              <a:schemeClr val="tx1"/>
            </a:solidFill>
          </a:ln>
        </p:spPr>
        <p:txBody>
          <a:bodyPr wrap="square" rtlCol="0">
            <a:spAutoFit/>
          </a:bodyPr>
          <a:lstStyle/>
          <a:p>
            <a:pPr algn="ctr"/>
            <a:r>
              <a:rPr lang="en-US" sz="2000" b="1" dirty="0" smtClean="0"/>
              <a:t>Fri</a:t>
            </a:r>
            <a:endParaRPr lang="en-US" sz="2000" b="1" dirty="0"/>
          </a:p>
        </p:txBody>
      </p:sp>
      <p:sp>
        <p:nvSpPr>
          <p:cNvPr id="3" name="TextBox 2"/>
          <p:cNvSpPr txBox="1"/>
          <p:nvPr/>
        </p:nvSpPr>
        <p:spPr>
          <a:xfrm>
            <a:off x="685800" y="5241646"/>
            <a:ext cx="7772400" cy="646331"/>
          </a:xfrm>
          <a:prstGeom prst="rect">
            <a:avLst/>
          </a:prstGeom>
          <a:noFill/>
        </p:spPr>
        <p:txBody>
          <a:bodyPr wrap="square" rtlCol="0">
            <a:spAutoFit/>
          </a:bodyPr>
          <a:lstStyle/>
          <a:p>
            <a:pPr algn="ctr"/>
            <a:r>
              <a:rPr lang="en-US" sz="1800" dirty="0" smtClean="0"/>
              <a:t>Assumes an 8 hour work day (with overnight run), 5 day work week</a:t>
            </a:r>
          </a:p>
          <a:p>
            <a:pPr algn="ctr"/>
            <a:r>
              <a:rPr lang="en-US" sz="1800" dirty="0" smtClean="0"/>
              <a:t>1 Ion Chef System and 1 Ion S5 System</a:t>
            </a:r>
            <a:endParaRPr lang="en-US" sz="1800" dirty="0"/>
          </a:p>
        </p:txBody>
      </p:sp>
      <p:cxnSp>
        <p:nvCxnSpPr>
          <p:cNvPr id="5" name="Straight Connector 4"/>
          <p:cNvCxnSpPr/>
          <p:nvPr/>
        </p:nvCxnSpPr>
        <p:spPr bwMode="auto">
          <a:xfrm>
            <a:off x="212035" y="2453242"/>
            <a:ext cx="86139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05411" y="1916538"/>
            <a:ext cx="86139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9393311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a:spLocks noGrp="1"/>
          </p:cNvSpPr>
          <p:nvPr>
            <p:ph type="title"/>
          </p:nvPr>
        </p:nvSpPr>
        <p:spPr>
          <a:xfrm>
            <a:off x="621830" y="2355736"/>
            <a:ext cx="7772400" cy="1362075"/>
          </a:xfrm>
        </p:spPr>
        <p:txBody>
          <a:bodyPr/>
          <a:lstStyle/>
          <a:p>
            <a:pPr algn="ctr"/>
            <a:r>
              <a:rPr lang="en-US" sz="4400" dirty="0" smtClean="0"/>
              <a:t>Plan and Execute a Run</a:t>
            </a:r>
            <a:endParaRPr lang="en-US" sz="4400" dirty="0"/>
          </a:p>
        </p:txBody>
      </p:sp>
    </p:spTree>
    <p:extLst>
      <p:ext uri="{BB962C8B-B14F-4D97-AF65-F5344CB8AC3E}">
        <p14:creationId xmlns:p14="http://schemas.microsoft.com/office/powerpoint/2010/main" val="372954549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Torrent Browser Intro (Live Demo Run Plan)</a:t>
            </a:r>
            <a:endParaRPr lang="en-US" dirty="0"/>
          </a:p>
        </p:txBody>
      </p:sp>
      <p:sp>
        <p:nvSpPr>
          <p:cNvPr id="4" name="Rectangle 3"/>
          <p:cNvSpPr/>
          <p:nvPr/>
        </p:nvSpPr>
        <p:spPr>
          <a:xfrm>
            <a:off x="2689128" y="5845629"/>
            <a:ext cx="3504486" cy="461665"/>
          </a:xfrm>
          <a:prstGeom prst="rect">
            <a:avLst/>
          </a:prstGeom>
        </p:spPr>
        <p:txBody>
          <a:bodyPr wrap="none">
            <a:spAutoFit/>
          </a:bodyPr>
          <a:lstStyle/>
          <a:p>
            <a:r>
              <a:rPr lang="en-US" dirty="0"/>
              <a:t>http://10.56.120.36/plan/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797"/>
          <a:stretch/>
        </p:blipFill>
        <p:spPr bwMode="auto">
          <a:xfrm>
            <a:off x="779009" y="992505"/>
            <a:ext cx="7324725" cy="485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49500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200" y="76200"/>
            <a:ext cx="8229600" cy="792163"/>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smtClean="0">
                <a:ln>
                  <a:noFill/>
                </a:ln>
                <a:effectLst/>
                <a:uLnTx/>
                <a:uFillTx/>
                <a:latin typeface="+mj-lt"/>
                <a:ea typeface="+mj-ea"/>
                <a:cs typeface="+mj-cs"/>
              </a:rPr>
              <a:t>Torrent </a:t>
            </a:r>
            <a:r>
              <a:rPr lang="en-US" sz="3600" dirty="0" smtClean="0">
                <a:latin typeface="+mj-lt"/>
                <a:ea typeface="+mj-ea"/>
                <a:cs typeface="+mj-cs"/>
              </a:rPr>
              <a:t>Brows</a:t>
            </a:r>
            <a:r>
              <a:rPr kumimoji="0" lang="en-US" sz="3600" b="0" i="0" u="none" strike="noStrike" kern="1200" cap="none" spc="0" normalizeH="0" baseline="0" dirty="0" smtClean="0">
                <a:ln>
                  <a:noFill/>
                </a:ln>
                <a:effectLst/>
                <a:uLnTx/>
                <a:uFillTx/>
                <a:latin typeface="+mj-lt"/>
                <a:ea typeface="+mj-ea"/>
                <a:cs typeface="+mj-cs"/>
              </a:rPr>
              <a:t>er</a:t>
            </a:r>
            <a:r>
              <a:rPr lang="en-US" sz="3600" dirty="0">
                <a:latin typeface="+mj-lt"/>
                <a:ea typeface="+mj-ea"/>
                <a:cs typeface="+mj-cs"/>
              </a:rPr>
              <a:t> </a:t>
            </a:r>
            <a:r>
              <a:rPr kumimoji="0" lang="en-US" sz="3600" b="0" i="0" u="none" strike="noStrike" kern="1200" cap="none" spc="0" normalizeH="0" baseline="0" noProof="0" dirty="0" smtClean="0">
                <a:ln>
                  <a:noFill/>
                </a:ln>
                <a:effectLst/>
                <a:uLnTx/>
                <a:uFillTx/>
                <a:latin typeface="+mj-lt"/>
                <a:ea typeface="+mj-ea"/>
                <a:cs typeface="+mj-cs"/>
              </a:rPr>
              <a:t>Plan Creation</a:t>
            </a: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14" t="15357" r="48243" b="27857"/>
          <a:stretch/>
        </p:blipFill>
        <p:spPr bwMode="auto">
          <a:xfrm>
            <a:off x="674008" y="868362"/>
            <a:ext cx="7784192" cy="515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74008" y="4761412"/>
            <a:ext cx="4250689" cy="496388"/>
          </a:xfrm>
          <a:prstGeom prst="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9" name="Rectangle 8"/>
          <p:cNvSpPr/>
          <p:nvPr/>
        </p:nvSpPr>
        <p:spPr bwMode="auto">
          <a:xfrm>
            <a:off x="2446656" y="3631474"/>
            <a:ext cx="1041128" cy="352538"/>
          </a:xfrm>
          <a:prstGeom prst="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8" name="Rectangle 7"/>
          <p:cNvSpPr/>
          <p:nvPr/>
        </p:nvSpPr>
        <p:spPr bwMode="auto">
          <a:xfrm>
            <a:off x="674007" y="5523411"/>
            <a:ext cx="1128668" cy="496388"/>
          </a:xfrm>
          <a:prstGeom prst="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
        <p:nvSpPr>
          <p:cNvPr id="4" name="TextBox 3"/>
          <p:cNvSpPr txBox="1"/>
          <p:nvPr/>
        </p:nvSpPr>
        <p:spPr>
          <a:xfrm>
            <a:off x="759853" y="4056845"/>
            <a:ext cx="2000869" cy="323165"/>
          </a:xfrm>
          <a:prstGeom prst="rect">
            <a:avLst/>
          </a:prstGeom>
          <a:solidFill>
            <a:schemeClr val="bg1"/>
          </a:solidFill>
        </p:spPr>
        <p:txBody>
          <a:bodyPr wrap="none" rtlCol="0">
            <a:spAutoFit/>
          </a:bodyPr>
          <a:lstStyle/>
          <a:p>
            <a:r>
              <a:rPr lang="en-US" sz="1500" dirty="0" smtClean="0">
                <a:solidFill>
                  <a:schemeClr val="bg2">
                    <a:lumMod val="75000"/>
                  </a:schemeClr>
                </a:solidFill>
                <a:latin typeface="Berlin Sans FB" pitchFamily="34" charset="0"/>
              </a:rPr>
              <a:t>Ion PGM Hi-Q Chef Kit</a:t>
            </a:r>
            <a:endParaRPr lang="en-US" sz="1500" dirty="0">
              <a:solidFill>
                <a:schemeClr val="bg2">
                  <a:lumMod val="75000"/>
                </a:schemeClr>
              </a:solidFill>
              <a:latin typeface="Berlin Sans FB" pitchFamily="34" charset="0"/>
            </a:endParaRPr>
          </a:p>
        </p:txBody>
      </p:sp>
      <p:sp>
        <p:nvSpPr>
          <p:cNvPr id="11" name="TextBox 10"/>
          <p:cNvSpPr txBox="1"/>
          <p:nvPr/>
        </p:nvSpPr>
        <p:spPr>
          <a:xfrm>
            <a:off x="796342" y="4840316"/>
            <a:ext cx="2547492" cy="323165"/>
          </a:xfrm>
          <a:prstGeom prst="rect">
            <a:avLst/>
          </a:prstGeom>
          <a:solidFill>
            <a:schemeClr val="bg1"/>
          </a:solidFill>
        </p:spPr>
        <p:txBody>
          <a:bodyPr wrap="none" rtlCol="0">
            <a:spAutoFit/>
          </a:bodyPr>
          <a:lstStyle/>
          <a:p>
            <a:r>
              <a:rPr lang="en-US" sz="1500" dirty="0" smtClean="0">
                <a:solidFill>
                  <a:schemeClr val="bg2">
                    <a:lumMod val="75000"/>
                  </a:schemeClr>
                </a:solidFill>
                <a:latin typeface="Berlin Sans FB" pitchFamily="34" charset="0"/>
              </a:rPr>
              <a:t>Ion PGM Hi-Q Sequencing Kit</a:t>
            </a:r>
            <a:endParaRPr lang="en-US" sz="1500" dirty="0">
              <a:solidFill>
                <a:schemeClr val="bg2">
                  <a:lumMod val="75000"/>
                </a:schemeClr>
              </a:solidFill>
              <a:latin typeface="Berlin Sans FB" pitchFamily="34" charset="0"/>
            </a:endParaRPr>
          </a:p>
        </p:txBody>
      </p:sp>
      <p:sp>
        <p:nvSpPr>
          <p:cNvPr id="12" name="Rectangle 11"/>
          <p:cNvSpPr/>
          <p:nvPr/>
        </p:nvSpPr>
        <p:spPr bwMode="auto">
          <a:xfrm>
            <a:off x="671860" y="3986524"/>
            <a:ext cx="4250689" cy="496388"/>
          </a:xfrm>
          <a:prstGeom prst="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spTree>
    <p:extLst>
      <p:ext uri="{BB962C8B-B14F-4D97-AF65-F5344CB8AC3E}">
        <p14:creationId xmlns:p14="http://schemas.microsoft.com/office/powerpoint/2010/main" val="245020691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7200" y="76200"/>
            <a:ext cx="8229600" cy="792163"/>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smtClean="0">
                <a:ln>
                  <a:noFill/>
                </a:ln>
                <a:effectLst/>
                <a:uLnTx/>
                <a:uFillTx/>
                <a:latin typeface="+mj-lt"/>
                <a:ea typeface="+mj-ea"/>
                <a:cs typeface="+mj-cs"/>
              </a:rPr>
              <a:t>Torrent Server Plan Creation</a:t>
            </a:r>
          </a:p>
        </p:txBody>
      </p:sp>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14" t="17411" r="16466" b="34018"/>
          <a:stretch/>
        </p:blipFill>
        <p:spPr bwMode="auto">
          <a:xfrm>
            <a:off x="76200" y="1676400"/>
            <a:ext cx="8773366"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809897" y="2124075"/>
            <a:ext cx="0" cy="36195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503444" y="3124200"/>
            <a:ext cx="2640556" cy="1569660"/>
          </a:xfrm>
          <a:prstGeom prst="rect">
            <a:avLst/>
          </a:prstGeom>
          <a:noFill/>
        </p:spPr>
        <p:txBody>
          <a:bodyPr wrap="square" rtlCol="0">
            <a:spAutoFit/>
          </a:bodyPr>
          <a:lstStyle/>
          <a:p>
            <a:r>
              <a:rPr lang="en-US" dirty="0" smtClean="0">
                <a:solidFill>
                  <a:srgbClr val="FF0000"/>
                </a:solidFill>
              </a:rPr>
              <a:t>Scan or type sample tube  barcode (included in kit)</a:t>
            </a:r>
            <a:endParaRPr lang="en-US" dirty="0">
              <a:solidFill>
                <a:srgbClr val="FF0000"/>
              </a:solidFill>
            </a:endParaRPr>
          </a:p>
        </p:txBody>
      </p:sp>
      <p:sp>
        <p:nvSpPr>
          <p:cNvPr id="10" name="Rectangle 9"/>
          <p:cNvSpPr/>
          <p:nvPr/>
        </p:nvSpPr>
        <p:spPr bwMode="auto">
          <a:xfrm>
            <a:off x="76200" y="2653553"/>
            <a:ext cx="5736771" cy="220276"/>
          </a:xfrm>
          <a:prstGeom prst="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4" charset="0"/>
            </a:endParaRPr>
          </a:p>
        </p:txBody>
      </p:sp>
      <p:cxnSp>
        <p:nvCxnSpPr>
          <p:cNvPr id="11" name="Straight Arrow Connector 10"/>
          <p:cNvCxnSpPr/>
          <p:nvPr/>
        </p:nvCxnSpPr>
        <p:spPr>
          <a:xfrm flipH="1">
            <a:off x="5975326" y="3394710"/>
            <a:ext cx="472759"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8386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onSTUDIO_0063SC_trans.png"/>
          <p:cNvPicPr>
            <a:picLocks noChangeAspect="1"/>
          </p:cNvPicPr>
          <p:nvPr/>
        </p:nvPicPr>
        <p:blipFill>
          <a:blip r:embed="rId3" cstate="email"/>
          <a:srcRect/>
          <a:stretch>
            <a:fillRect/>
          </a:stretch>
        </p:blipFill>
        <p:spPr>
          <a:xfrm>
            <a:off x="0" y="446469"/>
            <a:ext cx="3592010" cy="5791200"/>
          </a:xfrm>
          <a:prstGeom prst="rect">
            <a:avLst/>
          </a:prstGeom>
        </p:spPr>
      </p:pic>
      <p:sp>
        <p:nvSpPr>
          <p:cNvPr id="11" name="Title 10"/>
          <p:cNvSpPr>
            <a:spLocks noGrp="1"/>
          </p:cNvSpPr>
          <p:nvPr>
            <p:ph type="title"/>
          </p:nvPr>
        </p:nvSpPr>
        <p:spPr>
          <a:xfrm>
            <a:off x="428625" y="-180975"/>
            <a:ext cx="8880579" cy="1143000"/>
          </a:xfrm>
        </p:spPr>
        <p:txBody>
          <a:bodyPr>
            <a:normAutofit/>
          </a:bodyPr>
          <a:lstStyle/>
          <a:p>
            <a:r>
              <a:rPr lang="en-US" dirty="0" smtClean="0">
                <a:latin typeface="Arial" pitchFamily="34" charset="0"/>
                <a:cs typeface="Arial" pitchFamily="34" charset="0"/>
              </a:rPr>
              <a:t>Ion Torrent™ : Semiconductor Sequencing for Life™</a:t>
            </a:r>
            <a:endParaRPr lang="en-US" dirty="0">
              <a:latin typeface="Arial" pitchFamily="34" charset="0"/>
              <a:cs typeface="Arial" pitchFamily="34" charset="0"/>
            </a:endParaRPr>
          </a:p>
        </p:txBody>
      </p:sp>
      <p:sp>
        <p:nvSpPr>
          <p:cNvPr id="15" name="Content Placeholder 14"/>
          <p:cNvSpPr>
            <a:spLocks noGrp="1"/>
          </p:cNvSpPr>
          <p:nvPr>
            <p:ph sz="half" idx="4294967295"/>
          </p:nvPr>
        </p:nvSpPr>
        <p:spPr>
          <a:xfrm>
            <a:off x="4632960" y="1600200"/>
            <a:ext cx="4511040" cy="4465320"/>
          </a:xfrm>
        </p:spPr>
        <p:txBody>
          <a:bodyPr>
            <a:normAutofit fontScale="62500" lnSpcReduction="20000"/>
          </a:bodyPr>
          <a:lstStyle/>
          <a:p>
            <a:pPr>
              <a:buNone/>
            </a:pPr>
            <a:endParaRPr lang="en-US" b="1" dirty="0"/>
          </a:p>
          <a:p>
            <a:pPr>
              <a:buNone/>
            </a:pPr>
            <a:r>
              <a:rPr lang="en-US" sz="2800" b="1" dirty="0"/>
              <a:t>Support</a:t>
            </a:r>
          </a:p>
          <a:p>
            <a:pPr>
              <a:buNone/>
            </a:pPr>
            <a:r>
              <a:rPr lang="en-US" dirty="0"/>
              <a:t>Robert David</a:t>
            </a:r>
          </a:p>
          <a:p>
            <a:pPr marL="0" indent="0">
              <a:buNone/>
            </a:pPr>
            <a:r>
              <a:rPr lang="en-US" u="sng" dirty="0">
                <a:solidFill>
                  <a:srgbClr val="0070C0"/>
                </a:solidFill>
                <a:hlinkClick r:id="rId4"/>
              </a:rPr>
              <a:t>6178723352</a:t>
            </a:r>
          </a:p>
          <a:p>
            <a:pPr marL="0" indent="0">
              <a:buNone/>
            </a:pPr>
            <a:r>
              <a:rPr lang="en-US" u="sng" dirty="0" err="1">
                <a:solidFill>
                  <a:srgbClr val="0070C0"/>
                </a:solidFill>
                <a:hlinkClick r:id="rId4"/>
              </a:rPr>
              <a:t>Robert.David@thermofisher</a:t>
            </a:r>
            <a:endParaRPr lang="en-US" u="sng" dirty="0">
              <a:solidFill>
                <a:srgbClr val="0070C0"/>
              </a:solidFill>
              <a:hlinkClick r:id="rId4"/>
            </a:endParaRPr>
          </a:p>
          <a:p>
            <a:pPr marL="0" indent="0">
              <a:buNone/>
            </a:pPr>
            <a:endParaRPr lang="en-US" u="sng" dirty="0">
              <a:solidFill>
                <a:srgbClr val="0070C0"/>
              </a:solidFill>
              <a:hlinkClick r:id="rId4"/>
            </a:endParaRPr>
          </a:p>
          <a:p>
            <a:pPr marL="0" indent="0">
              <a:buNone/>
            </a:pPr>
            <a:r>
              <a:rPr lang="en-US" u="sng" dirty="0">
                <a:solidFill>
                  <a:srgbClr val="0070C0"/>
                </a:solidFill>
                <a:hlinkClick r:id="rId4"/>
              </a:rPr>
              <a:t>ionsupport@lifetech.com</a:t>
            </a:r>
            <a:endParaRPr lang="en-US" u="sng" dirty="0">
              <a:solidFill>
                <a:srgbClr val="0070C0"/>
              </a:solidFill>
            </a:endParaRPr>
          </a:p>
          <a:p>
            <a:pPr marL="0" indent="0">
              <a:buNone/>
            </a:pPr>
            <a:r>
              <a:rPr lang="en-US" dirty="0"/>
              <a:t>Call 800-955-6288  in USA </a:t>
            </a:r>
          </a:p>
          <a:p>
            <a:pPr marL="0" indent="0">
              <a:buNone/>
            </a:pPr>
            <a:endParaRPr lang="en-US" u="sng" dirty="0"/>
          </a:p>
          <a:p>
            <a:pPr marL="0" indent="0">
              <a:buNone/>
            </a:pPr>
            <a:r>
              <a:rPr lang="en-US" b="1" dirty="0"/>
              <a:t>Bioinformatics support</a:t>
            </a:r>
          </a:p>
          <a:p>
            <a:pPr marL="0" indent="0">
              <a:buNone/>
            </a:pPr>
            <a:r>
              <a:rPr lang="en-US" u="sng" dirty="0">
                <a:hlinkClick r:id="rId5"/>
              </a:rPr>
              <a:t>ngs-amsupport@lifetech.com</a:t>
            </a:r>
            <a:endParaRPr lang="en-US" u="sng" dirty="0"/>
          </a:p>
          <a:p>
            <a:pPr marL="0" indent="0">
              <a:buNone/>
            </a:pPr>
            <a:r>
              <a:rPr lang="en-US" u="sng" dirty="0">
                <a:hlinkClick r:id="rId6"/>
              </a:rPr>
              <a:t>Jingwei.Ni@thermofisher.com</a:t>
            </a:r>
            <a:endParaRPr lang="en-US" u="sng" dirty="0"/>
          </a:p>
          <a:p>
            <a:pPr marL="0" indent="0">
              <a:buNone/>
            </a:pPr>
            <a:r>
              <a:rPr lang="en-US" dirty="0"/>
              <a:t/>
            </a:r>
            <a:br>
              <a:rPr lang="en-US" dirty="0"/>
            </a:br>
            <a:r>
              <a:rPr lang="en-US" b="1" dirty="0"/>
              <a:t>Online info for Ion Torrent Systems</a:t>
            </a:r>
            <a:r>
              <a:rPr lang="en-US" dirty="0"/>
              <a:t/>
            </a:r>
            <a:br>
              <a:rPr lang="en-US" dirty="0"/>
            </a:br>
            <a:r>
              <a:rPr lang="en-US" dirty="0" err="1">
                <a:hlinkClick r:id="rId7"/>
              </a:rPr>
              <a:t>Thermofisher</a:t>
            </a:r>
            <a:r>
              <a:rPr lang="en-US" dirty="0">
                <a:hlinkClick r:id="rId7"/>
              </a:rPr>
              <a:t> Ion Community</a:t>
            </a:r>
            <a:endParaRPr lang="en-US" dirty="0"/>
          </a:p>
          <a:p>
            <a:pPr marL="0" indent="0">
              <a:buNone/>
            </a:pPr>
            <a:r>
              <a:rPr lang="en-US" sz="2200" dirty="0" smtClean="0"/>
              <a:t>	</a:t>
            </a:r>
          </a:p>
          <a:p>
            <a:pPr marL="0" indent="0">
              <a:buNone/>
            </a:pPr>
            <a:endParaRPr lang="en-US" sz="2200" dirty="0" smtClean="0"/>
          </a:p>
          <a:p>
            <a:pPr marL="0" indent="0">
              <a:buNone/>
            </a:pPr>
            <a:endParaRPr lang="en-US" dirty="0" smtClean="0"/>
          </a:p>
          <a:p>
            <a:pPr>
              <a:buNone/>
            </a:pPr>
            <a:endParaRPr lang="en-US" dirty="0"/>
          </a:p>
        </p:txBody>
      </p:sp>
      <p:sp>
        <p:nvSpPr>
          <p:cNvPr id="8" name="TextBox 7"/>
          <p:cNvSpPr txBox="1"/>
          <p:nvPr/>
        </p:nvSpPr>
        <p:spPr>
          <a:xfrm>
            <a:off x="1295400" y="5336463"/>
            <a:ext cx="2438400" cy="307777"/>
          </a:xfrm>
          <a:prstGeom prst="rect">
            <a:avLst/>
          </a:prstGeom>
          <a:noFill/>
        </p:spPr>
        <p:txBody>
          <a:bodyPr wrap="square" rtlCol="0">
            <a:spAutoFit/>
          </a:bodyPr>
          <a:lstStyle/>
          <a:p>
            <a:r>
              <a:rPr lang="en-US" sz="1400" dirty="0" smtClean="0"/>
              <a:t>The Chip is the Machine</a:t>
            </a:r>
            <a:r>
              <a:rPr lang="en-US" sz="1400" dirty="0" smtClean="0">
                <a:latin typeface="Arial"/>
                <a:cs typeface="Arial"/>
              </a:rPr>
              <a:t>™</a:t>
            </a:r>
            <a:endParaRPr lang="en-US" sz="1400" baseline="300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23671">
            <a:off x="901994" y="2326385"/>
            <a:ext cx="2197958" cy="394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398444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7030" y="4102284"/>
            <a:ext cx="8244114" cy="2185214"/>
          </a:xfrm>
          <a:prstGeom prst="rect">
            <a:avLst/>
          </a:prstGeom>
          <a:noFill/>
        </p:spPr>
        <p:txBody>
          <a:bodyPr wrap="square" rtlCol="0">
            <a:spAutoFit/>
          </a:bodyPr>
          <a:lstStyle/>
          <a:p>
            <a:pPr algn="ctr"/>
            <a:r>
              <a:rPr lang="en-US" dirty="0" smtClean="0">
                <a:cs typeface="Arial" pitchFamily="34" charset="0"/>
              </a:rPr>
              <a:t>For Research Use Only.  Not for use in diagnostic procedures.</a:t>
            </a:r>
          </a:p>
          <a:p>
            <a:pPr algn="ctr"/>
            <a:endParaRPr lang="en-US" dirty="0" smtClean="0">
              <a:cs typeface="Arial" pitchFamily="34" charset="0"/>
            </a:endParaRPr>
          </a:p>
          <a:p>
            <a:pPr algn="ctr"/>
            <a:r>
              <a:rPr lang="en-US" sz="1600" dirty="0" smtClean="0"/>
              <a:t>Ion Torrent™ is a Thermo Fisher Scientific brand. © 2014 Thermo Fisher Scientific, Inc. All rights reserved. </a:t>
            </a:r>
            <a:r>
              <a:rPr lang="en-US" sz="1600" dirty="0" err="1" smtClean="0"/>
              <a:t>TaqMan</a:t>
            </a:r>
            <a:r>
              <a:rPr lang="en-US" sz="1600" dirty="0" smtClean="0"/>
              <a:t> is a registered trademark of Roche Molecular Systems, Inc., used under permission and license. All other trademarks are the property of Thermo Fisher Scientific and its subsidiaries.</a:t>
            </a:r>
            <a:endParaRPr lang="en-US" sz="16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970923"/>
            <a:ext cx="6653533" cy="313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86708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Ion Chef </a:t>
            </a:r>
            <a:r>
              <a:rPr lang="en-US" baseline="30000" dirty="0" smtClean="0"/>
              <a:t>TM</a:t>
            </a:r>
            <a:r>
              <a:rPr lang="en-US" dirty="0" smtClean="0"/>
              <a:t> Video Overview</a:t>
            </a:r>
            <a:endParaRPr lang="en-US" dirty="0"/>
          </a:p>
        </p:txBody>
      </p:sp>
      <p:pic>
        <p:nvPicPr>
          <p:cNvPr id="102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394" y="1386673"/>
            <a:ext cx="7253167" cy="399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7638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722313" y="2759101"/>
            <a:ext cx="7772400" cy="927100"/>
          </a:xfrm>
        </p:spPr>
        <p:txBody>
          <a:bodyPr/>
          <a:lstStyle/>
          <a:p>
            <a:pPr algn="ctr"/>
            <a:r>
              <a:rPr lang="en-US" sz="4000" dirty="0" smtClean="0"/>
              <a:t>Workflow Overview</a:t>
            </a:r>
            <a:endParaRPr lang="en-US" sz="4000" dirty="0"/>
          </a:p>
        </p:txBody>
      </p:sp>
    </p:spTree>
    <p:extLst>
      <p:ext uri="{BB962C8B-B14F-4D97-AF65-F5344CB8AC3E}">
        <p14:creationId xmlns:p14="http://schemas.microsoft.com/office/powerpoint/2010/main" val="339240565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2"/>
          <p:cNvSpPr>
            <a:spLocks noGrp="1"/>
          </p:cNvSpPr>
          <p:nvPr>
            <p:ph type="title"/>
          </p:nvPr>
        </p:nvSpPr>
        <p:spPr>
          <a:xfrm>
            <a:off x="236538" y="76200"/>
            <a:ext cx="8289925" cy="700088"/>
          </a:xfrm>
        </p:spPr>
        <p:txBody>
          <a:bodyPr>
            <a:normAutofit/>
          </a:bodyPr>
          <a:lstStyle/>
          <a:p>
            <a:r>
              <a:rPr lang="en-US" altLang="en-US" dirty="0"/>
              <a:t>Ion Chef </a:t>
            </a:r>
            <a:r>
              <a:rPr lang="en-US" altLang="en-US" baseline="30000" dirty="0" smtClean="0"/>
              <a:t>TM: </a:t>
            </a:r>
            <a:r>
              <a:rPr lang="en-US" altLang="en-US" dirty="0" smtClean="0"/>
              <a:t>Automating your template preparation</a:t>
            </a:r>
            <a:endParaRPr lang="en-US" altLang="en-US" dirty="0"/>
          </a:p>
        </p:txBody>
      </p:sp>
      <p:sp>
        <p:nvSpPr>
          <p:cNvPr id="6147" name="Slide Number Placeholder 3"/>
          <p:cNvSpPr>
            <a:spLocks noGrp="1"/>
          </p:cNvSpPr>
          <p:nvPr>
            <p:ph type="sldNum" sz="quarter" idx="4294967295"/>
          </p:nvPr>
        </p:nvSpPr>
        <p:spPr bwMode="auto">
          <a:xfrm>
            <a:off x="70104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fld id="{D2A67DEE-30C0-4420-880B-427C7EF1DAFE}" type="slidenum">
              <a:rPr lang="en-US" altLang="en-US"/>
              <a:pPr eaLnBrk="1" hangingPunct="1"/>
              <a:t>7</a:t>
            </a:fld>
            <a:endParaRPr lang="en-US" altLang="en-US"/>
          </a:p>
        </p:txBody>
      </p:sp>
      <p:pic>
        <p:nvPicPr>
          <p:cNvPr id="6148" name="Picture 2" descr="https://encrypted-tbn2.gstatic.com/images?q=tbn:ANd9GcSWbbfLqzV1GZFsRhsTlO7s8WCAcZv9mwUNxd1czVRGlH9xTdxK_LLKqlV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1373187"/>
            <a:ext cx="490537"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2312" y="1386385"/>
            <a:ext cx="1140251" cy="1217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9" descr="https://tools.invitrogen.com/Content/SFS/ProdImages/high/Ion%20OneTouch%20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8288" y="1390796"/>
            <a:ext cx="132715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2" descr="https://encrypted-tbn2.gstatic.com/images?q=tbn:ANd9GcSWbbfLqzV1GZFsRhsTlO7s8WCAcZv9mwUNxd1czVRGlH9xTdxK_LLKqlV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4247010"/>
            <a:ext cx="490538"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a:xfrm>
            <a:off x="847725" y="1939925"/>
            <a:ext cx="457200" cy="314325"/>
          </a:xfrm>
          <a:prstGeom prst="rightArrow">
            <a:avLst/>
          </a:prstGeom>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ight Arrow 23"/>
          <p:cNvSpPr/>
          <p:nvPr/>
        </p:nvSpPr>
        <p:spPr>
          <a:xfrm>
            <a:off x="4068143" y="1918753"/>
            <a:ext cx="457200" cy="314325"/>
          </a:xfrm>
          <a:prstGeom prst="rightArrow">
            <a:avLst/>
          </a:prstGeom>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ight Arrow 25"/>
          <p:cNvSpPr/>
          <p:nvPr/>
        </p:nvSpPr>
        <p:spPr>
          <a:xfrm>
            <a:off x="871789" y="4666323"/>
            <a:ext cx="457200" cy="312737"/>
          </a:xfrm>
          <a:prstGeom prst="rightArrow">
            <a:avLst/>
          </a:prstGeom>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ight Arrow 26"/>
          <p:cNvSpPr/>
          <p:nvPr/>
        </p:nvSpPr>
        <p:spPr>
          <a:xfrm rot="19484525" flipV="1">
            <a:off x="5420889" y="4414912"/>
            <a:ext cx="995009" cy="304928"/>
          </a:xfrm>
          <a:prstGeom prst="rightArrow">
            <a:avLst/>
          </a:prstGeom>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63" name="TextBox 9"/>
          <p:cNvSpPr txBox="1">
            <a:spLocks noChangeArrowheads="1"/>
          </p:cNvSpPr>
          <p:nvPr/>
        </p:nvSpPr>
        <p:spPr bwMode="auto">
          <a:xfrm>
            <a:off x="290513" y="2742653"/>
            <a:ext cx="10144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r>
              <a:rPr lang="en-US" altLang="en-US" sz="1100" b="1" dirty="0"/>
              <a:t>Library Prep</a:t>
            </a:r>
          </a:p>
        </p:txBody>
      </p:sp>
      <p:sp>
        <p:nvSpPr>
          <p:cNvPr id="6164" name="TextBox 29"/>
          <p:cNvSpPr txBox="1">
            <a:spLocks noChangeArrowheads="1"/>
          </p:cNvSpPr>
          <p:nvPr/>
        </p:nvSpPr>
        <p:spPr bwMode="auto">
          <a:xfrm>
            <a:off x="1757249" y="2704687"/>
            <a:ext cx="115608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r>
              <a:rPr lang="en-US" altLang="en-US" sz="1100" b="1" dirty="0" smtClean="0"/>
              <a:t>Template Prep</a:t>
            </a:r>
            <a:endParaRPr lang="en-US" altLang="en-US" sz="1100" b="1" dirty="0"/>
          </a:p>
        </p:txBody>
      </p:sp>
      <p:sp>
        <p:nvSpPr>
          <p:cNvPr id="6165" name="TextBox 30"/>
          <p:cNvSpPr txBox="1">
            <a:spLocks noChangeArrowheads="1"/>
          </p:cNvSpPr>
          <p:nvPr/>
        </p:nvSpPr>
        <p:spPr bwMode="auto">
          <a:xfrm>
            <a:off x="3032126" y="2728244"/>
            <a:ext cx="9604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r>
              <a:rPr lang="en-US" altLang="en-US" sz="1100" b="1" dirty="0"/>
              <a:t>Enrichment</a:t>
            </a:r>
          </a:p>
        </p:txBody>
      </p:sp>
      <p:sp>
        <p:nvSpPr>
          <p:cNvPr id="6166" name="TextBox 31"/>
          <p:cNvSpPr txBox="1">
            <a:spLocks noChangeArrowheads="1"/>
          </p:cNvSpPr>
          <p:nvPr/>
        </p:nvSpPr>
        <p:spPr bwMode="auto">
          <a:xfrm>
            <a:off x="4525343" y="2653214"/>
            <a:ext cx="735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r>
              <a:rPr lang="en-US" altLang="en-US" sz="1100" b="1" dirty="0"/>
              <a:t>Loading</a:t>
            </a:r>
          </a:p>
        </p:txBody>
      </p:sp>
      <p:sp>
        <p:nvSpPr>
          <p:cNvPr id="6167" name="TextBox 33"/>
          <p:cNvSpPr txBox="1">
            <a:spLocks noChangeArrowheads="1"/>
          </p:cNvSpPr>
          <p:nvPr/>
        </p:nvSpPr>
        <p:spPr bwMode="auto">
          <a:xfrm>
            <a:off x="357188" y="5848350"/>
            <a:ext cx="10144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eaLnBrk="1" hangingPunct="1"/>
            <a:r>
              <a:rPr lang="en-US" altLang="en-US" sz="1100" b="1"/>
              <a:t>Library Prep</a:t>
            </a:r>
          </a:p>
        </p:txBody>
      </p: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800" y="3646806"/>
            <a:ext cx="3302758" cy="24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ight Arrow 29"/>
          <p:cNvSpPr/>
          <p:nvPr/>
        </p:nvSpPr>
        <p:spPr>
          <a:xfrm rot="2109834" flipV="1">
            <a:off x="5421155" y="2426554"/>
            <a:ext cx="995009" cy="304928"/>
          </a:xfrm>
          <a:prstGeom prst="rightArrow">
            <a:avLst/>
          </a:prstGeom>
          <a:scene3d>
            <a:camera prst="orthographicFront"/>
            <a:lightRig rig="balanced" dir="t"/>
          </a:scene3d>
          <a:sp3d prstMaterial="dkEdge">
            <a:bevelT/>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49" name="Title 2"/>
          <p:cNvSpPr txBox="1">
            <a:spLocks/>
          </p:cNvSpPr>
          <p:nvPr/>
        </p:nvSpPr>
        <p:spPr bwMode="auto">
          <a:xfrm>
            <a:off x="-602456" y="300459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charset="0"/>
                <a:cs typeface="Arial" charset="0"/>
              </a:defRPr>
            </a:lvl1pPr>
            <a:lvl2pPr marL="742950" indent="-285750" eaLnBrk="0" hangingPunct="0">
              <a:defRPr sz="1400">
                <a:solidFill>
                  <a:schemeClr val="tx1"/>
                </a:solidFill>
                <a:latin typeface="Arial" charset="0"/>
                <a:cs typeface="Arial" charset="0"/>
              </a:defRPr>
            </a:lvl2pPr>
            <a:lvl3pPr marL="1143000" indent="-228600" eaLnBrk="0" hangingPunct="0">
              <a:defRPr sz="1400">
                <a:solidFill>
                  <a:schemeClr val="tx1"/>
                </a:solidFill>
                <a:latin typeface="Arial" charset="0"/>
                <a:cs typeface="Arial" charset="0"/>
              </a:defRPr>
            </a:lvl3pPr>
            <a:lvl4pPr marL="1600200" indent="-228600" eaLnBrk="0" hangingPunct="0">
              <a:defRPr sz="1400">
                <a:solidFill>
                  <a:schemeClr val="tx1"/>
                </a:solidFill>
                <a:latin typeface="Arial" charset="0"/>
                <a:cs typeface="Arial" charset="0"/>
              </a:defRPr>
            </a:lvl4pPr>
            <a:lvl5pPr marL="2057400" indent="-228600" eaLnBrk="0" hangingPunct="0">
              <a:defRPr sz="1400">
                <a:solidFill>
                  <a:schemeClr val="tx1"/>
                </a:solidFill>
                <a:latin typeface="Arial" charset="0"/>
                <a:cs typeface="Arial" charset="0"/>
              </a:defRPr>
            </a:lvl5pPr>
            <a:lvl6pPr marL="2514600" indent="-228600" eaLnBrk="0" fontAlgn="base" hangingPunct="0">
              <a:spcBef>
                <a:spcPct val="0"/>
              </a:spcBef>
              <a:spcAft>
                <a:spcPct val="0"/>
              </a:spcAft>
              <a:defRPr sz="1400">
                <a:solidFill>
                  <a:schemeClr val="tx1"/>
                </a:solidFill>
                <a:latin typeface="Arial" charset="0"/>
                <a:cs typeface="Arial" charset="0"/>
              </a:defRPr>
            </a:lvl6pPr>
            <a:lvl7pPr marL="2971800" indent="-228600" eaLnBrk="0" fontAlgn="base" hangingPunct="0">
              <a:spcBef>
                <a:spcPct val="0"/>
              </a:spcBef>
              <a:spcAft>
                <a:spcPct val="0"/>
              </a:spcAft>
              <a:defRPr sz="1400">
                <a:solidFill>
                  <a:schemeClr val="tx1"/>
                </a:solidFill>
                <a:latin typeface="Arial" charset="0"/>
                <a:cs typeface="Arial" charset="0"/>
              </a:defRPr>
            </a:lvl7pPr>
            <a:lvl8pPr marL="3429000" indent="-228600" eaLnBrk="0" fontAlgn="base" hangingPunct="0">
              <a:spcBef>
                <a:spcPct val="0"/>
              </a:spcBef>
              <a:spcAft>
                <a:spcPct val="0"/>
              </a:spcAft>
              <a:defRPr sz="1400">
                <a:solidFill>
                  <a:schemeClr val="tx1"/>
                </a:solidFill>
                <a:latin typeface="Arial" charset="0"/>
                <a:cs typeface="Arial" charset="0"/>
              </a:defRPr>
            </a:lvl8pPr>
            <a:lvl9pPr marL="3886200" indent="-228600" eaLnBrk="0" fontAlgn="base" hangingPunct="0">
              <a:spcBef>
                <a:spcPct val="0"/>
              </a:spcBef>
              <a:spcAft>
                <a:spcPct val="0"/>
              </a:spcAft>
              <a:defRPr sz="1400">
                <a:solidFill>
                  <a:schemeClr val="tx1"/>
                </a:solidFill>
                <a:latin typeface="Arial" charset="0"/>
                <a:cs typeface="Arial" charset="0"/>
              </a:defRPr>
            </a:lvl9pPr>
          </a:lstStyle>
          <a:p>
            <a:pPr algn="ctr"/>
            <a:r>
              <a:rPr lang="en-US" altLang="en-US" sz="2800" dirty="0" smtClean="0"/>
              <a:t>Ion Chef </a:t>
            </a:r>
            <a:r>
              <a:rPr lang="en-US" altLang="en-US" sz="2800" baseline="30000" dirty="0" smtClean="0"/>
              <a:t>TM</a:t>
            </a:r>
            <a:endParaRPr lang="en-US" altLang="en-US" sz="2800" baseline="30000" dirty="0"/>
          </a:p>
        </p:txBody>
      </p:sp>
      <p:pic>
        <p:nvPicPr>
          <p:cNvPr id="22" name="Picture 21" descr="chip_three cropp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8200" y="1737584"/>
            <a:ext cx="749347" cy="676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0800" y="2359710"/>
            <a:ext cx="2708143" cy="236469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62793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901" y="0"/>
            <a:ext cx="8289925" cy="700088"/>
          </a:xfrm>
        </p:spPr>
        <p:txBody>
          <a:bodyPr>
            <a:normAutofit/>
          </a:bodyPr>
          <a:lstStyle/>
          <a:p>
            <a:r>
              <a:rPr lang="en-US" dirty="0" smtClean="0"/>
              <a:t>Customers </a:t>
            </a:r>
            <a:r>
              <a:rPr lang="en-US" dirty="0"/>
              <a:t>T</a:t>
            </a:r>
            <a:r>
              <a:rPr lang="en-US" dirty="0" smtClean="0"/>
              <a:t>ypically Run Ion Chef</a:t>
            </a:r>
            <a:r>
              <a:rPr lang="en-US" kern="1200" dirty="0" smtClean="0"/>
              <a:t>™</a:t>
            </a:r>
            <a:r>
              <a:rPr lang="en-US" dirty="0" smtClean="0"/>
              <a:t> Overnight</a:t>
            </a:r>
            <a:endParaRPr lang="en-US" dirty="0"/>
          </a:p>
        </p:txBody>
      </p:sp>
      <p:sp>
        <p:nvSpPr>
          <p:cNvPr id="10" name="Rounded Rectangle 9"/>
          <p:cNvSpPr/>
          <p:nvPr/>
        </p:nvSpPr>
        <p:spPr bwMode="auto">
          <a:xfrm>
            <a:off x="755437" y="2426924"/>
            <a:ext cx="2097981" cy="3654145"/>
          </a:xfrm>
          <a:prstGeom prst="roundRect">
            <a:avLst/>
          </a:prstGeom>
          <a:solidFill>
            <a:schemeClr val="accent1"/>
          </a:solidFill>
          <a:ln w="9525" cap="flat" cmpd="sng" algn="ctr">
            <a:solidFill>
              <a:schemeClr val="accent1"/>
            </a:solidFill>
            <a:prstDash val="solid"/>
            <a:round/>
            <a:headEnd type="none" w="med" len="med"/>
            <a:tailEnd type="none" w="med" len="med"/>
          </a:ln>
          <a:effectLst/>
          <a:scene3d>
            <a:camera prst="orthographicFront"/>
            <a:lightRig rig="threePt" dir="t"/>
          </a:scene3d>
          <a:sp3d>
            <a:bevelT/>
            <a:bevelB/>
          </a:sp3d>
        </p:spPr>
        <p:txBody>
          <a:bodyPr vert="horz" wrap="square" lIns="91440" tIns="45720" rIns="91440" bIns="45720" numCol="1" rtlCol="0" anchor="t" anchorCtr="0" compatLnSpc="1">
            <a:prstTxWarp prst="textNoShape">
              <a:avLst/>
            </a:prstTxWarp>
          </a:bodyPr>
          <a:lstStyle/>
          <a:p>
            <a:endParaRPr lang="en-US">
              <a:solidFill>
                <a:srgbClr val="000000"/>
              </a:solidFill>
              <a:latin typeface="Arial" pitchFamily="124" charset="0"/>
              <a:ea typeface="MS PGothic" pitchFamily="34" charset="-128"/>
            </a:endParaRPr>
          </a:p>
        </p:txBody>
      </p:sp>
      <p:sp>
        <p:nvSpPr>
          <p:cNvPr id="11" name="Rounded Rectangle 10"/>
          <p:cNvSpPr/>
          <p:nvPr/>
        </p:nvSpPr>
        <p:spPr bwMode="auto">
          <a:xfrm>
            <a:off x="3521883" y="2426924"/>
            <a:ext cx="1876301" cy="3611593"/>
          </a:xfrm>
          <a:prstGeom prst="roundRect">
            <a:avLst/>
          </a:prstGeom>
          <a:solidFill>
            <a:schemeClr val="accent1"/>
          </a:solidFill>
          <a:ln w="9525" cap="flat" cmpd="sng" algn="ctr">
            <a:solidFill>
              <a:schemeClr val="accent1"/>
            </a:solidFill>
            <a:prstDash val="solid"/>
            <a:round/>
            <a:headEnd type="none" w="med" len="med"/>
            <a:tailEnd type="none" w="med" len="med"/>
          </a:ln>
          <a:effectLst/>
          <a:scene3d>
            <a:camera prst="orthographicFront"/>
            <a:lightRig rig="threePt" dir="t"/>
          </a:scene3d>
          <a:sp3d>
            <a:bevelT/>
            <a:bevelB/>
          </a:sp3d>
        </p:spPr>
        <p:txBody>
          <a:bodyPr vert="horz" wrap="square" lIns="91440" tIns="45720" rIns="91440" bIns="45720" numCol="1" rtlCol="0" anchor="t" anchorCtr="0" compatLnSpc="1">
            <a:prstTxWarp prst="textNoShape">
              <a:avLst/>
            </a:prstTxWarp>
          </a:bodyPr>
          <a:lstStyle/>
          <a:p>
            <a:endParaRPr lang="en-US">
              <a:solidFill>
                <a:srgbClr val="000000"/>
              </a:solidFill>
              <a:latin typeface="Arial" pitchFamily="124" charset="0"/>
              <a:ea typeface="MS PGothic" pitchFamily="34" charset="-128"/>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20999" t="7080" r="26000" b="7075"/>
          <a:stretch/>
        </p:blipFill>
        <p:spPr>
          <a:xfrm>
            <a:off x="885574" y="4418375"/>
            <a:ext cx="1805277" cy="1396534"/>
          </a:xfrm>
          <a:prstGeom prst="rect">
            <a:avLst/>
          </a:prstGeom>
          <a:effectLst>
            <a:softEdge rad="31750"/>
          </a:effectLst>
        </p:spPr>
      </p:pic>
      <p:sp>
        <p:nvSpPr>
          <p:cNvPr id="13" name="TextBox 12"/>
          <p:cNvSpPr txBox="1"/>
          <p:nvPr/>
        </p:nvSpPr>
        <p:spPr>
          <a:xfrm>
            <a:off x="1467700" y="1688260"/>
            <a:ext cx="1138223" cy="461665"/>
          </a:xfrm>
          <a:prstGeom prst="rect">
            <a:avLst/>
          </a:prstGeom>
          <a:noFill/>
        </p:spPr>
        <p:txBody>
          <a:bodyPr wrap="square" rtlCol="0">
            <a:spAutoFit/>
          </a:bodyPr>
          <a:lstStyle/>
          <a:p>
            <a:pPr eaLnBrk="1" hangingPunct="1"/>
            <a:r>
              <a:rPr lang="en-US" dirty="0" smtClean="0">
                <a:solidFill>
                  <a:srgbClr val="000000"/>
                </a:solidFill>
                <a:latin typeface="Arial" charset="0"/>
                <a:ea typeface="MS PGothic" pitchFamily="34" charset="-128"/>
              </a:rPr>
              <a:t>Day 1</a:t>
            </a:r>
            <a:endParaRPr lang="en-US" dirty="0">
              <a:solidFill>
                <a:srgbClr val="000000"/>
              </a:solidFill>
              <a:latin typeface="Arial" charset="0"/>
              <a:ea typeface="MS PGothic" pitchFamily="34" charset="-128"/>
            </a:endParaRPr>
          </a:p>
        </p:txBody>
      </p:sp>
      <p:sp>
        <p:nvSpPr>
          <p:cNvPr id="14" name="TextBox 13"/>
          <p:cNvSpPr txBox="1"/>
          <p:nvPr/>
        </p:nvSpPr>
        <p:spPr>
          <a:xfrm>
            <a:off x="4047168" y="2057592"/>
            <a:ext cx="1269900" cy="369332"/>
          </a:xfrm>
          <a:prstGeom prst="rect">
            <a:avLst/>
          </a:prstGeom>
          <a:noFill/>
        </p:spPr>
        <p:txBody>
          <a:bodyPr wrap="square" rtlCol="0">
            <a:spAutoFit/>
          </a:bodyPr>
          <a:lstStyle/>
          <a:p>
            <a:pPr eaLnBrk="1" hangingPunct="1"/>
            <a:r>
              <a:rPr lang="en-US" sz="1800" dirty="0" smtClean="0">
                <a:solidFill>
                  <a:srgbClr val="000000"/>
                </a:solidFill>
                <a:latin typeface="Arial" charset="0"/>
                <a:ea typeface="MS PGothic" pitchFamily="34" charset="-128"/>
              </a:rPr>
              <a:t>Option 1</a:t>
            </a:r>
            <a:endParaRPr lang="en-US" sz="1800" dirty="0">
              <a:solidFill>
                <a:srgbClr val="000000"/>
              </a:solidFill>
              <a:latin typeface="Arial" charset="0"/>
              <a:ea typeface="MS PGothic" pitchFamily="34" charset="-128"/>
            </a:endParaRPr>
          </a:p>
        </p:txBody>
      </p:sp>
      <p:sp>
        <p:nvSpPr>
          <p:cNvPr id="15" name="TextBox 14"/>
          <p:cNvSpPr txBox="1"/>
          <p:nvPr/>
        </p:nvSpPr>
        <p:spPr>
          <a:xfrm>
            <a:off x="293772" y="2558603"/>
            <a:ext cx="461665" cy="928588"/>
          </a:xfrm>
          <a:prstGeom prst="rect">
            <a:avLst/>
          </a:prstGeom>
          <a:noFill/>
        </p:spPr>
        <p:txBody>
          <a:bodyPr vert="vert270" wrap="square" rtlCol="0">
            <a:spAutoFit/>
          </a:bodyPr>
          <a:lstStyle/>
          <a:p>
            <a:pPr eaLnBrk="1" hangingPunct="1"/>
            <a:r>
              <a:rPr lang="en-US" sz="1800" dirty="0" smtClean="0">
                <a:solidFill>
                  <a:srgbClr val="000000"/>
                </a:solidFill>
                <a:latin typeface="Arial" charset="0"/>
                <a:ea typeface="MS PGothic" pitchFamily="34" charset="-128"/>
              </a:rPr>
              <a:t>Morning</a:t>
            </a:r>
            <a:endParaRPr lang="en-US" sz="1800" dirty="0">
              <a:solidFill>
                <a:srgbClr val="000000"/>
              </a:solidFill>
              <a:latin typeface="Arial" charset="0"/>
              <a:ea typeface="MS PGothic" pitchFamily="34" charset="-128"/>
            </a:endParaRPr>
          </a:p>
        </p:txBody>
      </p:sp>
      <p:sp>
        <p:nvSpPr>
          <p:cNvPr id="16" name="TextBox 15"/>
          <p:cNvSpPr txBox="1"/>
          <p:nvPr/>
        </p:nvSpPr>
        <p:spPr>
          <a:xfrm>
            <a:off x="293772" y="4489741"/>
            <a:ext cx="461665" cy="1107360"/>
          </a:xfrm>
          <a:prstGeom prst="rect">
            <a:avLst/>
          </a:prstGeom>
          <a:noFill/>
        </p:spPr>
        <p:txBody>
          <a:bodyPr vert="vert270" wrap="square" rtlCol="0">
            <a:spAutoFit/>
          </a:bodyPr>
          <a:lstStyle/>
          <a:p>
            <a:pPr eaLnBrk="1" hangingPunct="1"/>
            <a:r>
              <a:rPr lang="en-US" sz="1800" dirty="0" smtClean="0">
                <a:solidFill>
                  <a:srgbClr val="000000"/>
                </a:solidFill>
                <a:latin typeface="Arial" charset="0"/>
                <a:ea typeface="MS PGothic" pitchFamily="34" charset="-128"/>
              </a:rPr>
              <a:t>Afternoon</a:t>
            </a:r>
            <a:endParaRPr lang="en-US" sz="1800" dirty="0">
              <a:solidFill>
                <a:srgbClr val="000000"/>
              </a:solidFill>
              <a:latin typeface="Arial" charset="0"/>
              <a:ea typeface="MS PGothic" pitchFamily="34" charset="-128"/>
            </a:endParaRPr>
          </a:p>
        </p:txBody>
      </p:sp>
      <p:grpSp>
        <p:nvGrpSpPr>
          <p:cNvPr id="38" name="Group 37"/>
          <p:cNvGrpSpPr/>
          <p:nvPr/>
        </p:nvGrpSpPr>
        <p:grpSpPr>
          <a:xfrm>
            <a:off x="1002930" y="2812620"/>
            <a:ext cx="1602994" cy="760763"/>
            <a:chOff x="1227811" y="2990446"/>
            <a:chExt cx="1602994" cy="760763"/>
          </a:xfrm>
        </p:grpSpPr>
        <p:pic>
          <p:nvPicPr>
            <p:cNvPr id="6" name="Picture 5" descr="amp_design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7811" y="2990446"/>
              <a:ext cx="760763" cy="760763"/>
            </a:xfrm>
            <a:prstGeom prst="rect">
              <a:avLst/>
            </a:prstGeom>
          </p:spPr>
        </p:pic>
        <p:pic>
          <p:nvPicPr>
            <p:cNvPr id="36" name="Picture 35" descr="amp_design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0042" y="2990446"/>
              <a:ext cx="760763" cy="760763"/>
            </a:xfrm>
            <a:prstGeom prst="rect">
              <a:avLst/>
            </a:prstGeom>
          </p:spPr>
        </p:pic>
      </p:grpSp>
      <p:sp>
        <p:nvSpPr>
          <p:cNvPr id="27" name="Rounded Rectangle 26"/>
          <p:cNvSpPr/>
          <p:nvPr/>
        </p:nvSpPr>
        <p:spPr bwMode="auto">
          <a:xfrm>
            <a:off x="5491812" y="2432567"/>
            <a:ext cx="3245788" cy="3611593"/>
          </a:xfrm>
          <a:prstGeom prst="roundRect">
            <a:avLst/>
          </a:prstGeom>
          <a:solidFill>
            <a:schemeClr val="accent1"/>
          </a:solidFill>
          <a:ln w="9525" cap="flat" cmpd="sng" algn="ctr">
            <a:solidFill>
              <a:schemeClr val="accent1"/>
            </a:solidFill>
            <a:prstDash val="solid"/>
            <a:round/>
            <a:headEnd type="none" w="med" len="med"/>
            <a:tailEnd type="none" w="med" len="med"/>
          </a:ln>
          <a:effectLst/>
          <a:scene3d>
            <a:camera prst="orthographicFront"/>
            <a:lightRig rig="threePt" dir="t"/>
          </a:scene3d>
          <a:sp3d>
            <a:bevelT/>
            <a:bevelB/>
          </a:sp3d>
        </p:spPr>
        <p:txBody>
          <a:bodyPr vert="horz" wrap="square" lIns="91440" tIns="45720" rIns="91440" bIns="45720" numCol="1" rtlCol="0" anchor="t" anchorCtr="0" compatLnSpc="1">
            <a:prstTxWarp prst="textNoShape">
              <a:avLst/>
            </a:prstTxWarp>
          </a:bodyPr>
          <a:lstStyle/>
          <a:p>
            <a:endParaRPr lang="en-US">
              <a:solidFill>
                <a:srgbClr val="000000"/>
              </a:solidFill>
              <a:latin typeface="Arial" pitchFamily="124" charset="0"/>
              <a:ea typeface="MS PGothic" pitchFamily="34" charset="-128"/>
            </a:endParaRPr>
          </a:p>
        </p:txBody>
      </p:sp>
      <p:sp>
        <p:nvSpPr>
          <p:cNvPr id="41" name="TextBox 40"/>
          <p:cNvSpPr txBox="1"/>
          <p:nvPr/>
        </p:nvSpPr>
        <p:spPr>
          <a:xfrm>
            <a:off x="6525102" y="2063235"/>
            <a:ext cx="1269900" cy="369332"/>
          </a:xfrm>
          <a:prstGeom prst="rect">
            <a:avLst/>
          </a:prstGeom>
          <a:noFill/>
        </p:spPr>
        <p:txBody>
          <a:bodyPr wrap="square" rtlCol="0">
            <a:spAutoFit/>
          </a:bodyPr>
          <a:lstStyle/>
          <a:p>
            <a:pPr eaLnBrk="1" hangingPunct="1"/>
            <a:r>
              <a:rPr lang="en-US" sz="1800" dirty="0" smtClean="0">
                <a:solidFill>
                  <a:srgbClr val="000000"/>
                </a:solidFill>
                <a:latin typeface="Arial" charset="0"/>
                <a:ea typeface="MS PGothic" pitchFamily="34" charset="-128"/>
              </a:rPr>
              <a:t>Option 2</a:t>
            </a:r>
            <a:endParaRPr lang="en-US" sz="1800" dirty="0">
              <a:solidFill>
                <a:srgbClr val="000000"/>
              </a:solidFill>
              <a:latin typeface="Arial" charset="0"/>
              <a:ea typeface="MS PGothic" pitchFamily="34" charset="-128"/>
            </a:endParaRPr>
          </a:p>
        </p:txBody>
      </p:sp>
      <p:sp>
        <p:nvSpPr>
          <p:cNvPr id="46" name="TextBox 45"/>
          <p:cNvSpPr txBox="1"/>
          <p:nvPr/>
        </p:nvSpPr>
        <p:spPr>
          <a:xfrm>
            <a:off x="5274004" y="1688260"/>
            <a:ext cx="1138223" cy="461665"/>
          </a:xfrm>
          <a:prstGeom prst="rect">
            <a:avLst/>
          </a:prstGeom>
          <a:noFill/>
        </p:spPr>
        <p:txBody>
          <a:bodyPr wrap="square" rtlCol="0">
            <a:spAutoFit/>
          </a:bodyPr>
          <a:lstStyle/>
          <a:p>
            <a:pPr eaLnBrk="1" hangingPunct="1"/>
            <a:r>
              <a:rPr lang="en-US" dirty="0" smtClean="0">
                <a:solidFill>
                  <a:srgbClr val="000000"/>
                </a:solidFill>
                <a:latin typeface="Arial" charset="0"/>
                <a:ea typeface="MS PGothic" pitchFamily="34" charset="-128"/>
              </a:rPr>
              <a:t>Day 2</a:t>
            </a:r>
            <a:endParaRPr lang="en-US" dirty="0">
              <a:solidFill>
                <a:srgbClr val="000000"/>
              </a:solidFill>
              <a:latin typeface="Arial" charset="0"/>
              <a:ea typeface="MS PGothic" pitchFamily="34" charset="-128"/>
            </a:endParaRPr>
          </a:p>
        </p:txBody>
      </p:sp>
      <p:pic>
        <p:nvPicPr>
          <p:cNvPr id="47" name="Picture 46" descr="t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8925" y="5224698"/>
            <a:ext cx="590211" cy="590211"/>
          </a:xfrm>
          <a:prstGeom prst="rect">
            <a:avLst/>
          </a:prstGeom>
        </p:spPr>
      </p:pic>
      <p:pic>
        <p:nvPicPr>
          <p:cNvPr id="48" name="Picture 47" descr="i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8894" y="5224698"/>
            <a:ext cx="590211" cy="590211"/>
          </a:xfrm>
          <a:prstGeom prst="rect">
            <a:avLst/>
          </a:prstGeom>
        </p:spPr>
      </p:pic>
      <p:pic>
        <p:nvPicPr>
          <p:cNvPr id="49" name="Picture 48" descr="t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9210" y="5216996"/>
            <a:ext cx="590211" cy="590211"/>
          </a:xfrm>
          <a:prstGeom prst="rect">
            <a:avLst/>
          </a:prstGeom>
        </p:spPr>
      </p:pic>
      <p:pic>
        <p:nvPicPr>
          <p:cNvPr id="50" name="Picture 49" descr="i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2296" y="5216996"/>
            <a:ext cx="590211" cy="590211"/>
          </a:xfrm>
          <a:prstGeom prst="rect">
            <a:avLst/>
          </a:prstGeom>
        </p:spPr>
      </p:pic>
      <p:sp>
        <p:nvSpPr>
          <p:cNvPr id="3" name="Right Arrow 2"/>
          <p:cNvSpPr/>
          <p:nvPr/>
        </p:nvSpPr>
        <p:spPr bwMode="auto">
          <a:xfrm>
            <a:off x="2980266" y="3572297"/>
            <a:ext cx="462594" cy="1079146"/>
          </a:xfrm>
          <a:prstGeom prs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latin typeface="Arial" pitchFamily="124" charset="0"/>
              <a:ea typeface="MS PGothic" pitchFamily="34" charset="-128"/>
            </a:endParaRPr>
          </a:p>
        </p:txBody>
      </p:sp>
      <p:sp>
        <p:nvSpPr>
          <p:cNvPr id="40" name="Rounded Rectangle 39"/>
          <p:cNvSpPr/>
          <p:nvPr/>
        </p:nvSpPr>
        <p:spPr bwMode="auto">
          <a:xfrm>
            <a:off x="981227" y="888097"/>
            <a:ext cx="7756373" cy="665530"/>
          </a:xfrm>
          <a:prstGeom prst="roundRect">
            <a:avLst/>
          </a:prstGeom>
          <a:solidFill>
            <a:schemeClr val="tx2"/>
          </a:solidFill>
          <a:ln w="9525" cap="flat" cmpd="sng" algn="ctr">
            <a:solidFill>
              <a:schemeClr val="accent1">
                <a:lumMod val="50000"/>
              </a:schemeClr>
            </a:solidFill>
            <a:prstDash val="solid"/>
            <a:round/>
            <a:headEnd type="none" w="med" len="med"/>
            <a:tailEnd type="none" w="med" len="med"/>
          </a:ln>
          <a:effectLst/>
          <a:scene3d>
            <a:camera prst="orthographicFront"/>
            <a:lightRig rig="balanced" dir="t"/>
          </a:scene3d>
          <a:sp3d prstMaterial="dkEdge">
            <a:bevelT/>
            <a:bevelB/>
          </a:sp3d>
        </p:spPr>
        <p:txBody>
          <a:bodyPr vert="horz" wrap="square" lIns="91440" tIns="45720" rIns="91440" bIns="45720" numCol="1" rtlCol="0" anchor="t" anchorCtr="0" compatLnSpc="1">
            <a:prstTxWarp prst="textNoShape">
              <a:avLst/>
            </a:prstTxWarp>
          </a:bodyPr>
          <a:lstStyle/>
          <a:p>
            <a:pPr algn="ctr"/>
            <a:r>
              <a:rPr lang="en-US" sz="1600" dirty="0" smtClean="0">
                <a:solidFill>
                  <a:schemeClr val="bg1"/>
                </a:solidFill>
                <a:latin typeface="Arial" pitchFamily="124" charset="0"/>
                <a:ea typeface="MS PGothic" pitchFamily="34" charset="-128"/>
              </a:rPr>
              <a:t>Ion Chef run is 10.5 hours. However, customers typically take advantage of programming feature that enables the overnight run (i.e. 17h+)</a:t>
            </a:r>
            <a:endParaRPr lang="en-US" sz="1600" dirty="0">
              <a:solidFill>
                <a:schemeClr val="bg1"/>
              </a:solidFill>
              <a:latin typeface="Arial" pitchFamily="124" charset="0"/>
              <a:ea typeface="MS PGothic" pitchFamily="34" charset="-128"/>
            </a:endParaRPr>
          </a:p>
        </p:txBody>
      </p:sp>
      <p:pic>
        <p:nvPicPr>
          <p:cNvPr id="3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6137" y="2558603"/>
            <a:ext cx="1307792" cy="114193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8808" y="2591865"/>
            <a:ext cx="1307792" cy="114193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6600" y="2591865"/>
            <a:ext cx="1307792" cy="114193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descr="chip_three croppe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8018" y="4460641"/>
            <a:ext cx="749347" cy="676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descr="chip_three croppe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8018" y="3700538"/>
            <a:ext cx="749347" cy="676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descr="chip_three croppe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8030" y="3894389"/>
            <a:ext cx="749347" cy="676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Picture 36" descr="chip_three cropped.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5822" y="3915665"/>
            <a:ext cx="749347" cy="676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91781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410" y="0"/>
            <a:ext cx="5968927" cy="700088"/>
          </a:xfrm>
        </p:spPr>
        <p:txBody>
          <a:bodyPr/>
          <a:lstStyle/>
          <a:p>
            <a:r>
              <a:rPr lang="en-US" sz="3200" kern="1200" dirty="0"/>
              <a:t>Ion Chef™ </a:t>
            </a:r>
            <a:r>
              <a:rPr lang="en-US" sz="3200" kern="1200" dirty="0" smtClean="0"/>
              <a:t>System Orientation</a:t>
            </a:r>
            <a:endParaRPr lang="en-US" sz="3200" dirty="0"/>
          </a:p>
        </p:txBody>
      </p:sp>
      <p:pic>
        <p:nvPicPr>
          <p:cNvPr id="4" name="Picture 3" descr="C:\Users\gorovom\Desktop\Recent pics\Pics from the shoot\ChefFront.PNG"/>
          <p:cNvPicPr>
            <a:picLocks noChangeAspect="1" noChangeArrowheads="1"/>
          </p:cNvPicPr>
          <p:nvPr/>
        </p:nvPicPr>
        <p:blipFill rotWithShape="1">
          <a:blip r:embed="rId2">
            <a:extLst>
              <a:ext uri="{28A0092B-C50C-407E-A947-70E740481C1C}">
                <a14:useLocalDpi xmlns:a14="http://schemas.microsoft.com/office/drawing/2010/main" val="0"/>
              </a:ext>
            </a:extLst>
          </a:blip>
          <a:srcRect l="19386" t="1982" r="12195" b="2570"/>
          <a:stretch/>
        </p:blipFill>
        <p:spPr bwMode="auto">
          <a:xfrm>
            <a:off x="4646762" y="2263481"/>
            <a:ext cx="4497238" cy="35052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192022"/>
            <a:ext cx="4332287" cy="346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27463" y="1005840"/>
            <a:ext cx="7249485" cy="461665"/>
          </a:xfrm>
          <a:prstGeom prst="rect">
            <a:avLst/>
          </a:prstGeom>
          <a:noFill/>
        </p:spPr>
        <p:txBody>
          <a:bodyPr wrap="none" rtlCol="0">
            <a:spAutoFit/>
          </a:bodyPr>
          <a:lstStyle/>
          <a:p>
            <a:r>
              <a:rPr lang="en-US" dirty="0" smtClean="0"/>
              <a:t>Automated Template Prep, Enrichment and Loading</a:t>
            </a:r>
            <a:endParaRPr lang="en-US" dirty="0"/>
          </a:p>
        </p:txBody>
      </p:sp>
    </p:spTree>
    <p:extLst>
      <p:ext uri="{BB962C8B-B14F-4D97-AF65-F5344CB8AC3E}">
        <p14:creationId xmlns:p14="http://schemas.microsoft.com/office/powerpoint/2010/main" val="222110508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hermoFisher">
  <a:themeElements>
    <a:clrScheme name="2012_Corp and Custom">
      <a:dk1>
        <a:srgbClr val="000000"/>
      </a:dk1>
      <a:lt1>
        <a:srgbClr val="FFFFFF"/>
      </a:lt1>
      <a:dk2>
        <a:srgbClr val="293E6B"/>
      </a:dk2>
      <a:lt2>
        <a:srgbClr val="B5B7B4"/>
      </a:lt2>
      <a:accent1>
        <a:srgbClr val="C6D2E1"/>
      </a:accent1>
      <a:accent2>
        <a:srgbClr val="558476"/>
      </a:accent2>
      <a:accent3>
        <a:srgbClr val="009EDB"/>
      </a:accent3>
      <a:accent4>
        <a:srgbClr val="EE3134"/>
      </a:accent4>
      <a:accent5>
        <a:srgbClr val="5381AC"/>
      </a:accent5>
      <a:accent6>
        <a:srgbClr val="FFCC00"/>
      </a:accent6>
      <a:hlink>
        <a:srgbClr val="26BCD7"/>
      </a:hlink>
      <a:folHlink>
        <a:srgbClr val="78256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4" charset="0"/>
          </a:defRPr>
        </a:defPPr>
      </a:lstStyle>
    </a:lnDef>
  </a:objectDefaults>
  <a:extraClrSchemeLst>
    <a:extraClrScheme>
      <a:clrScheme name="2010ThermoFisherScientificPPTTemplate_rev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10ThermoFisherScientificPPTTemplate_rev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10ThermoFisherScientificPPTTemplate_rev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10ThermoFisherScientificPPTTemplate_rev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10ThermoFisherScientificPPTTemplate_rev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10ThermoFisherScientificPPTTemplate_rev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10ThermoFisherScientificPPTTemplate_rev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010ThermoFisherScientificPPTTemplate_rev2 8">
        <a:dk1>
          <a:srgbClr val="000000"/>
        </a:dk1>
        <a:lt1>
          <a:srgbClr val="FFFFFF"/>
        </a:lt1>
        <a:dk2>
          <a:srgbClr val="000000"/>
        </a:dk2>
        <a:lt2>
          <a:srgbClr val="FFFFFF"/>
        </a:lt2>
        <a:accent1>
          <a:srgbClr val="3399FF"/>
        </a:accent1>
        <a:accent2>
          <a:srgbClr val="3333CC"/>
        </a:accent2>
        <a:accent3>
          <a:srgbClr val="AAAAAA"/>
        </a:accent3>
        <a:accent4>
          <a:srgbClr val="DADADA"/>
        </a:accent4>
        <a:accent5>
          <a:srgbClr val="ADCAFF"/>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2010ThermoFisherScientificPPTTemplate_rev2 9">
        <a:dk1>
          <a:srgbClr val="000000"/>
        </a:dk1>
        <a:lt1>
          <a:srgbClr val="FFFFFF"/>
        </a:lt1>
        <a:dk2>
          <a:srgbClr val="000000"/>
        </a:dk2>
        <a:lt2>
          <a:srgbClr val="FFFFFF"/>
        </a:lt2>
        <a:accent1>
          <a:srgbClr val="66CCFF"/>
        </a:accent1>
        <a:accent2>
          <a:srgbClr val="3333CC"/>
        </a:accent2>
        <a:accent3>
          <a:srgbClr val="AAAAAA"/>
        </a:accent3>
        <a:accent4>
          <a:srgbClr val="DADADA"/>
        </a:accent4>
        <a:accent5>
          <a:srgbClr val="B8E2FF"/>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custClrLst>
    <a:custClr name="Custom Color 1">
      <a:srgbClr val="26BCD7"/>
    </a:custClr>
    <a:custClr name="Custom Color 2">
      <a:srgbClr val="9ECEEB"/>
    </a:custClr>
    <a:custClr name="Custom Color 3">
      <a:srgbClr val="B5BF00"/>
    </a:custClr>
    <a:custClr name="Custom Color 4">
      <a:srgbClr val="8A9E99"/>
    </a:custClr>
    <a:custClr name="Custom Color 5">
      <a:srgbClr val="EF8200"/>
    </a:custClr>
    <a:custClr name="Custom Color 6">
      <a:srgbClr val="F2CB65"/>
    </a:custClr>
    <a:custClr name="Custom Color 7">
      <a:srgbClr val="78256F"/>
    </a:custClr>
    <a:custClr name="Custom Color 8">
      <a:srgbClr val="624D7D"/>
    </a:custClr>
    <a:custClr name="Custom Color 9">
      <a:srgbClr val="7A6691"/>
    </a:custClr>
    <a:custClr name="Custom Color 10">
      <a:srgbClr val="C4C1A0"/>
    </a:custClr>
    <a:custClr name="Custom Color 11">
      <a:srgbClr val="7E696D"/>
    </a:custClr>
    <a:custClr name="Custom Color 12">
      <a:srgbClr val="616265"/>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ThermoFisher</Template>
  <TotalTime>723</TotalTime>
  <Words>2222</Words>
  <Application>Microsoft Office PowerPoint</Application>
  <PresentationFormat>On-screen Show (4:3)</PresentationFormat>
  <Paragraphs>532</Paragraphs>
  <Slides>47</Slides>
  <Notes>25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ThermoFisher</vt:lpstr>
      <vt:lpstr>Ion Chef &amp; S5/S5xl System overview &amp; workflow</vt:lpstr>
      <vt:lpstr>Ion Chef Agenda</vt:lpstr>
      <vt:lpstr>PowerPoint Presentation</vt:lpstr>
      <vt:lpstr>Ion Chef Agenda</vt:lpstr>
      <vt:lpstr>Ion Chef TM Video Overview</vt:lpstr>
      <vt:lpstr>Workflow Overview</vt:lpstr>
      <vt:lpstr>Ion Chef TM: Automating your template preparation</vt:lpstr>
      <vt:lpstr>Customers Typically Run Ion Chef™ Overnight</vt:lpstr>
      <vt:lpstr>Ion Chef™ System Orientation</vt:lpstr>
      <vt:lpstr>PowerPoint Presentation</vt:lpstr>
      <vt:lpstr>Ion Chef™ Kit Configuration</vt:lpstr>
      <vt:lpstr>Ion Chef™  Reagent Cartridges Composition</vt:lpstr>
      <vt:lpstr>Chef Workflow</vt:lpstr>
      <vt:lpstr>Diluting Libraries 520™/530™ Chips</vt:lpstr>
      <vt:lpstr>Diluting Libraries 540™ Chips</vt:lpstr>
      <vt:lpstr>Setting up Ion Chef™</vt:lpstr>
      <vt:lpstr>Fully Automated Template Preparation</vt:lpstr>
      <vt:lpstr>Fully Automated Template Preparation</vt:lpstr>
      <vt:lpstr>Fully Automated Template Preparation</vt:lpstr>
      <vt:lpstr>Fully Automated Template Preparation</vt:lpstr>
      <vt:lpstr>Fully Automated Template Preparation</vt:lpstr>
      <vt:lpstr>Fully Automated Template Preparation</vt:lpstr>
      <vt:lpstr>Fully Automated Template Preparation</vt:lpstr>
      <vt:lpstr>Run Options</vt:lpstr>
      <vt:lpstr>Fully Automated Template Preparation</vt:lpstr>
      <vt:lpstr>Fully Automated Template Preparation</vt:lpstr>
      <vt:lpstr>Steps automated by Ion ChefTM workflow</vt:lpstr>
      <vt:lpstr>Steps automated by Ion ChefTM workflow</vt:lpstr>
      <vt:lpstr>Ion Chef™ Emulsion Breaking:</vt:lpstr>
      <vt:lpstr>Steps automated by Ion ChefTM workflow</vt:lpstr>
      <vt:lpstr>PowerPoint Presentation</vt:lpstr>
      <vt:lpstr>Sample / Reagent Tracking on Ion Chef™</vt:lpstr>
      <vt:lpstr>PowerPoint Presentation</vt:lpstr>
      <vt:lpstr>PowerPoint Presentation</vt:lpstr>
      <vt:lpstr>PowerPoint Presentation</vt:lpstr>
      <vt:lpstr>Plug and Play Reagents </vt:lpstr>
      <vt:lpstr>PowerPoint Presentation</vt:lpstr>
      <vt:lpstr>PowerPoint Presentation</vt:lpstr>
      <vt:lpstr>Easy and fast instrument setup </vt:lpstr>
      <vt:lpstr>Ion S5™/S5™ XL System Performance</vt:lpstr>
      <vt:lpstr>Ion Chef System for Automated Library &amp; Template Prep with Ion S5 Systems Up to 40 Libraries Per Week At Optimized Workflow</vt:lpstr>
      <vt:lpstr>Plan and Execute a Run</vt:lpstr>
      <vt:lpstr>Torrent Browser Intro (Live Demo Run Plan)</vt:lpstr>
      <vt:lpstr>PowerPoint Presentation</vt:lpstr>
      <vt:lpstr>PowerPoint Presentation</vt:lpstr>
      <vt:lpstr>Ion Torrent™ : Semiconductor Sequencing for Life™</vt:lpstr>
      <vt:lpstr>PowerPoint Presentation</vt:lpstr>
    </vt:vector>
  </TitlesOfParts>
  <Company>Life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Ion Chef Discussion</dc:title>
  <dc:creator>Cienfuegos, Jose</dc:creator>
  <cp:lastModifiedBy>David, Rob</cp:lastModifiedBy>
  <cp:revision>14</cp:revision>
  <dcterms:created xsi:type="dcterms:W3CDTF">2015-12-09T02:33:52Z</dcterms:created>
  <dcterms:modified xsi:type="dcterms:W3CDTF">2017-02-02T13:26:04Z</dcterms:modified>
</cp:coreProperties>
</file>